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8"/>
  </p:notesMasterIdLst>
  <p:sldIdLst>
    <p:sldId id="298" r:id="rId2"/>
    <p:sldId id="256" r:id="rId3"/>
    <p:sldId id="257" r:id="rId4"/>
    <p:sldId id="258" r:id="rId5"/>
    <p:sldId id="288" r:id="rId6"/>
    <p:sldId id="293" r:id="rId7"/>
    <p:sldId id="296" r:id="rId8"/>
    <p:sldId id="295" r:id="rId9"/>
    <p:sldId id="297" r:id="rId10"/>
    <p:sldId id="290" r:id="rId11"/>
    <p:sldId id="291" r:id="rId12"/>
    <p:sldId id="292" r:id="rId13"/>
    <p:sldId id="260" r:id="rId14"/>
    <p:sldId id="300" r:id="rId15"/>
    <p:sldId id="262" r:id="rId16"/>
    <p:sldId id="29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37"/>
    <p:restoredTop sz="91464" autoAdjust="0"/>
  </p:normalViewPr>
  <p:slideViewPr>
    <p:cSldViewPr snapToGrid="0" snapToObjects="1">
      <p:cViewPr varScale="1">
        <p:scale>
          <a:sx n="114" d="100"/>
          <a:sy n="114" d="100"/>
        </p:scale>
        <p:origin x="132" y="8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B49FF6-6C6D-4AEF-B091-1C6B9FA59D5F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77F1E04-FAD6-4348-A517-BD5A6DF2337B}">
      <dgm:prSet/>
      <dgm:spPr/>
      <dgm:t>
        <a:bodyPr/>
        <a:lstStyle/>
        <a:p>
          <a:r>
            <a:rPr lang="en-US" dirty="0"/>
            <a:t>Prompt user input for risk tolerance, capital, and stocks.</a:t>
          </a:r>
        </a:p>
      </dgm:t>
    </dgm:pt>
    <dgm:pt modelId="{A2DAFBB7-4C4D-46A6-AF13-974E86CC287C}" type="parTrans" cxnId="{1C6852FC-A78D-4C86-A582-1B7BA60EFBF2}">
      <dgm:prSet/>
      <dgm:spPr/>
      <dgm:t>
        <a:bodyPr/>
        <a:lstStyle/>
        <a:p>
          <a:endParaRPr lang="en-US"/>
        </a:p>
      </dgm:t>
    </dgm:pt>
    <dgm:pt modelId="{4FCEDED4-3CD8-4D61-BE0E-4AE81E5B3A58}" type="sibTrans" cxnId="{1C6852FC-A78D-4C86-A582-1B7BA60EFBF2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87015B4A-B523-4815-8711-0D5B5C7290D7}">
      <dgm:prSet/>
      <dgm:spPr/>
      <dgm:t>
        <a:bodyPr/>
        <a:lstStyle/>
        <a:p>
          <a:r>
            <a:rPr lang="en-US" dirty="0"/>
            <a:t>Calculate optimal combo and weightings of input portfolio while respecting risk tolerance levels.</a:t>
          </a:r>
        </a:p>
      </dgm:t>
    </dgm:pt>
    <dgm:pt modelId="{E661AC9D-6B51-49CE-B230-838B4652C6AE}" type="parTrans" cxnId="{2005D36D-0EE1-4B99-86FD-1DADABE7D29A}">
      <dgm:prSet/>
      <dgm:spPr/>
      <dgm:t>
        <a:bodyPr/>
        <a:lstStyle/>
        <a:p>
          <a:endParaRPr lang="en-US"/>
        </a:p>
      </dgm:t>
    </dgm:pt>
    <dgm:pt modelId="{52C31EC2-9540-4A7F-B7E7-DA9296AAC2C8}" type="sibTrans" cxnId="{2005D36D-0EE1-4B99-86FD-1DADABE7D29A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F2820D9A-A84F-4D39-A210-34A11FB576C4}">
      <dgm:prSet/>
      <dgm:spPr/>
      <dgm:t>
        <a:bodyPr/>
        <a:lstStyle/>
        <a:p>
          <a:r>
            <a:rPr lang="en-US" dirty="0"/>
            <a:t>Produce optimal weightings and trading signal based on model time period.</a:t>
          </a:r>
        </a:p>
      </dgm:t>
    </dgm:pt>
    <dgm:pt modelId="{2274D712-5812-41FC-BDC6-220F92021F18}" type="parTrans" cxnId="{E543812C-9112-429C-AD3C-5CFFBE45C96F}">
      <dgm:prSet/>
      <dgm:spPr/>
      <dgm:t>
        <a:bodyPr/>
        <a:lstStyle/>
        <a:p>
          <a:endParaRPr lang="en-US"/>
        </a:p>
      </dgm:t>
    </dgm:pt>
    <dgm:pt modelId="{A6D76A62-8D25-4326-815E-26643BF8AAC3}" type="sibTrans" cxnId="{E543812C-9112-429C-AD3C-5CFFBE45C96F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64EAE40E-8AA9-47B1-BB12-3B543E29372E}" type="pres">
      <dgm:prSet presAssocID="{BAB49FF6-6C6D-4AEF-B091-1C6B9FA59D5F}" presName="Name0" presStyleCnt="0">
        <dgm:presLayoutVars>
          <dgm:animLvl val="lvl"/>
          <dgm:resizeHandles val="exact"/>
        </dgm:presLayoutVars>
      </dgm:prSet>
      <dgm:spPr/>
    </dgm:pt>
    <dgm:pt modelId="{DC52CDA0-19BC-4ED0-8EB0-70F56BDE94E3}" type="pres">
      <dgm:prSet presAssocID="{877F1E04-FAD6-4348-A517-BD5A6DF2337B}" presName="compositeNode" presStyleCnt="0">
        <dgm:presLayoutVars>
          <dgm:bulletEnabled val="1"/>
        </dgm:presLayoutVars>
      </dgm:prSet>
      <dgm:spPr/>
    </dgm:pt>
    <dgm:pt modelId="{6EA985DE-4C71-478D-B23C-049207BE09F0}" type="pres">
      <dgm:prSet presAssocID="{877F1E04-FAD6-4348-A517-BD5A6DF2337B}" presName="bgRect" presStyleLbl="alignNode1" presStyleIdx="0" presStyleCnt="3"/>
      <dgm:spPr/>
    </dgm:pt>
    <dgm:pt modelId="{27E0BDE2-E554-4837-89F7-3079FF7F135A}" type="pres">
      <dgm:prSet presAssocID="{4FCEDED4-3CD8-4D61-BE0E-4AE81E5B3A58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90FB59F5-E9EA-4744-8CF5-776246E4C096}" type="pres">
      <dgm:prSet presAssocID="{877F1E04-FAD6-4348-A517-BD5A6DF2337B}" presName="nodeRect" presStyleLbl="alignNode1" presStyleIdx="0" presStyleCnt="3">
        <dgm:presLayoutVars>
          <dgm:bulletEnabled val="1"/>
        </dgm:presLayoutVars>
      </dgm:prSet>
      <dgm:spPr/>
    </dgm:pt>
    <dgm:pt modelId="{FEB9673B-498C-41F7-A97D-C5BE896CE9D7}" type="pres">
      <dgm:prSet presAssocID="{4FCEDED4-3CD8-4D61-BE0E-4AE81E5B3A58}" presName="sibTrans" presStyleCnt="0"/>
      <dgm:spPr/>
    </dgm:pt>
    <dgm:pt modelId="{A2F39930-1EDA-4EDE-B970-8C86BE99BEE6}" type="pres">
      <dgm:prSet presAssocID="{87015B4A-B523-4815-8711-0D5B5C7290D7}" presName="compositeNode" presStyleCnt="0">
        <dgm:presLayoutVars>
          <dgm:bulletEnabled val="1"/>
        </dgm:presLayoutVars>
      </dgm:prSet>
      <dgm:spPr/>
    </dgm:pt>
    <dgm:pt modelId="{2ED904D5-288E-4A1F-8AED-7FD14480DF17}" type="pres">
      <dgm:prSet presAssocID="{87015B4A-B523-4815-8711-0D5B5C7290D7}" presName="bgRect" presStyleLbl="alignNode1" presStyleIdx="1" presStyleCnt="3"/>
      <dgm:spPr/>
    </dgm:pt>
    <dgm:pt modelId="{C2C51054-B8AF-487D-8EEB-BA20BD43A6A8}" type="pres">
      <dgm:prSet presAssocID="{52C31EC2-9540-4A7F-B7E7-DA9296AAC2C8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9FE6C591-3880-4975-BD49-5CDBAC2B6454}" type="pres">
      <dgm:prSet presAssocID="{87015B4A-B523-4815-8711-0D5B5C7290D7}" presName="nodeRect" presStyleLbl="alignNode1" presStyleIdx="1" presStyleCnt="3">
        <dgm:presLayoutVars>
          <dgm:bulletEnabled val="1"/>
        </dgm:presLayoutVars>
      </dgm:prSet>
      <dgm:spPr/>
    </dgm:pt>
    <dgm:pt modelId="{4AF281D2-4236-4C2C-A793-9F47CE1BCF0A}" type="pres">
      <dgm:prSet presAssocID="{52C31EC2-9540-4A7F-B7E7-DA9296AAC2C8}" presName="sibTrans" presStyleCnt="0"/>
      <dgm:spPr/>
    </dgm:pt>
    <dgm:pt modelId="{275AF272-9C00-4663-85AF-732BFBE386AA}" type="pres">
      <dgm:prSet presAssocID="{F2820D9A-A84F-4D39-A210-34A11FB576C4}" presName="compositeNode" presStyleCnt="0">
        <dgm:presLayoutVars>
          <dgm:bulletEnabled val="1"/>
        </dgm:presLayoutVars>
      </dgm:prSet>
      <dgm:spPr/>
    </dgm:pt>
    <dgm:pt modelId="{CBB6B777-7844-4B0E-BE85-71AF3FB69FDC}" type="pres">
      <dgm:prSet presAssocID="{F2820D9A-A84F-4D39-A210-34A11FB576C4}" presName="bgRect" presStyleLbl="alignNode1" presStyleIdx="2" presStyleCnt="3"/>
      <dgm:spPr/>
    </dgm:pt>
    <dgm:pt modelId="{EBBA0859-9AE1-4A18-8C88-A47682827FFF}" type="pres">
      <dgm:prSet presAssocID="{A6D76A62-8D25-4326-815E-26643BF8AAC3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63159912-E9B8-4395-94CE-0344D6DCCB48}" type="pres">
      <dgm:prSet presAssocID="{F2820D9A-A84F-4D39-A210-34A11FB576C4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3EB23B04-5682-4897-82A7-D4F136422DA7}" type="presOf" srcId="{F2820D9A-A84F-4D39-A210-34A11FB576C4}" destId="{CBB6B777-7844-4B0E-BE85-71AF3FB69FDC}" srcOrd="0" destOrd="0" presId="urn:microsoft.com/office/officeart/2016/7/layout/LinearBlockProcessNumbered"/>
    <dgm:cxn modelId="{C4CD2A0E-65D9-40E5-AC23-CF97B0268D71}" type="presOf" srcId="{F2820D9A-A84F-4D39-A210-34A11FB576C4}" destId="{63159912-E9B8-4395-94CE-0344D6DCCB48}" srcOrd="1" destOrd="0" presId="urn:microsoft.com/office/officeart/2016/7/layout/LinearBlockProcessNumbered"/>
    <dgm:cxn modelId="{B66BE415-4453-42B3-B21C-5DE802F8FA1A}" type="presOf" srcId="{877F1E04-FAD6-4348-A517-BD5A6DF2337B}" destId="{90FB59F5-E9EA-4744-8CF5-776246E4C096}" srcOrd="1" destOrd="0" presId="urn:microsoft.com/office/officeart/2016/7/layout/LinearBlockProcessNumbered"/>
    <dgm:cxn modelId="{9E05122A-1C88-4ADA-8B76-7BCA6993DF04}" type="presOf" srcId="{4FCEDED4-3CD8-4D61-BE0E-4AE81E5B3A58}" destId="{27E0BDE2-E554-4837-89F7-3079FF7F135A}" srcOrd="0" destOrd="0" presId="urn:microsoft.com/office/officeart/2016/7/layout/LinearBlockProcessNumbered"/>
    <dgm:cxn modelId="{E543812C-9112-429C-AD3C-5CFFBE45C96F}" srcId="{BAB49FF6-6C6D-4AEF-B091-1C6B9FA59D5F}" destId="{F2820D9A-A84F-4D39-A210-34A11FB576C4}" srcOrd="2" destOrd="0" parTransId="{2274D712-5812-41FC-BDC6-220F92021F18}" sibTransId="{A6D76A62-8D25-4326-815E-26643BF8AAC3}"/>
    <dgm:cxn modelId="{3652483E-E8D1-47A6-BE04-3C6771389FF0}" type="presOf" srcId="{A6D76A62-8D25-4326-815E-26643BF8AAC3}" destId="{EBBA0859-9AE1-4A18-8C88-A47682827FFF}" srcOrd="0" destOrd="0" presId="urn:microsoft.com/office/officeart/2016/7/layout/LinearBlockProcessNumbered"/>
    <dgm:cxn modelId="{9CA4D03E-57AF-49D4-B887-D3D3DE6CB2A6}" type="presOf" srcId="{52C31EC2-9540-4A7F-B7E7-DA9296AAC2C8}" destId="{C2C51054-B8AF-487D-8EEB-BA20BD43A6A8}" srcOrd="0" destOrd="0" presId="urn:microsoft.com/office/officeart/2016/7/layout/LinearBlockProcessNumbered"/>
    <dgm:cxn modelId="{2005D36D-0EE1-4B99-86FD-1DADABE7D29A}" srcId="{BAB49FF6-6C6D-4AEF-B091-1C6B9FA59D5F}" destId="{87015B4A-B523-4815-8711-0D5B5C7290D7}" srcOrd="1" destOrd="0" parTransId="{E661AC9D-6B51-49CE-B230-838B4652C6AE}" sibTransId="{52C31EC2-9540-4A7F-B7E7-DA9296AAC2C8}"/>
    <dgm:cxn modelId="{B3D98C83-8985-4D2B-9CFF-03618F18FC47}" type="presOf" srcId="{877F1E04-FAD6-4348-A517-BD5A6DF2337B}" destId="{6EA985DE-4C71-478D-B23C-049207BE09F0}" srcOrd="0" destOrd="0" presId="urn:microsoft.com/office/officeart/2016/7/layout/LinearBlockProcessNumbered"/>
    <dgm:cxn modelId="{401D4194-85C1-4BE9-92A9-9D47434A386F}" type="presOf" srcId="{87015B4A-B523-4815-8711-0D5B5C7290D7}" destId="{9FE6C591-3880-4975-BD49-5CDBAC2B6454}" srcOrd="1" destOrd="0" presId="urn:microsoft.com/office/officeart/2016/7/layout/LinearBlockProcessNumbered"/>
    <dgm:cxn modelId="{0AFD45A2-B416-486C-9EE4-53735871ED0A}" type="presOf" srcId="{BAB49FF6-6C6D-4AEF-B091-1C6B9FA59D5F}" destId="{64EAE40E-8AA9-47B1-BB12-3B543E29372E}" srcOrd="0" destOrd="0" presId="urn:microsoft.com/office/officeart/2016/7/layout/LinearBlockProcessNumbered"/>
    <dgm:cxn modelId="{81BB1EC8-A2A2-4772-8513-18678DB7F7B9}" type="presOf" srcId="{87015B4A-B523-4815-8711-0D5B5C7290D7}" destId="{2ED904D5-288E-4A1F-8AED-7FD14480DF17}" srcOrd="0" destOrd="0" presId="urn:microsoft.com/office/officeart/2016/7/layout/LinearBlockProcessNumbered"/>
    <dgm:cxn modelId="{1C6852FC-A78D-4C86-A582-1B7BA60EFBF2}" srcId="{BAB49FF6-6C6D-4AEF-B091-1C6B9FA59D5F}" destId="{877F1E04-FAD6-4348-A517-BD5A6DF2337B}" srcOrd="0" destOrd="0" parTransId="{A2DAFBB7-4C4D-46A6-AF13-974E86CC287C}" sibTransId="{4FCEDED4-3CD8-4D61-BE0E-4AE81E5B3A58}"/>
    <dgm:cxn modelId="{505E2E2E-A398-441B-AA86-DCDA43E0FC2B}" type="presParOf" srcId="{64EAE40E-8AA9-47B1-BB12-3B543E29372E}" destId="{DC52CDA0-19BC-4ED0-8EB0-70F56BDE94E3}" srcOrd="0" destOrd="0" presId="urn:microsoft.com/office/officeart/2016/7/layout/LinearBlockProcessNumbered"/>
    <dgm:cxn modelId="{30B8E252-D982-42CB-97A7-B30241D8945C}" type="presParOf" srcId="{DC52CDA0-19BC-4ED0-8EB0-70F56BDE94E3}" destId="{6EA985DE-4C71-478D-B23C-049207BE09F0}" srcOrd="0" destOrd="0" presId="urn:microsoft.com/office/officeart/2016/7/layout/LinearBlockProcessNumbered"/>
    <dgm:cxn modelId="{116FDC17-CE4C-4BD9-807C-59B5D945EC57}" type="presParOf" srcId="{DC52CDA0-19BC-4ED0-8EB0-70F56BDE94E3}" destId="{27E0BDE2-E554-4837-89F7-3079FF7F135A}" srcOrd="1" destOrd="0" presId="urn:microsoft.com/office/officeart/2016/7/layout/LinearBlockProcessNumbered"/>
    <dgm:cxn modelId="{322A9D35-56FA-4C04-83D0-006CF0E1FD51}" type="presParOf" srcId="{DC52CDA0-19BC-4ED0-8EB0-70F56BDE94E3}" destId="{90FB59F5-E9EA-4744-8CF5-776246E4C096}" srcOrd="2" destOrd="0" presId="urn:microsoft.com/office/officeart/2016/7/layout/LinearBlockProcessNumbered"/>
    <dgm:cxn modelId="{4FBE6F35-3149-4DDC-BC95-DB1283199854}" type="presParOf" srcId="{64EAE40E-8AA9-47B1-BB12-3B543E29372E}" destId="{FEB9673B-498C-41F7-A97D-C5BE896CE9D7}" srcOrd="1" destOrd="0" presId="urn:microsoft.com/office/officeart/2016/7/layout/LinearBlockProcessNumbered"/>
    <dgm:cxn modelId="{36778CE0-E7DB-44D1-92F5-3BEC8C1DE009}" type="presParOf" srcId="{64EAE40E-8AA9-47B1-BB12-3B543E29372E}" destId="{A2F39930-1EDA-4EDE-B970-8C86BE99BEE6}" srcOrd="2" destOrd="0" presId="urn:microsoft.com/office/officeart/2016/7/layout/LinearBlockProcessNumbered"/>
    <dgm:cxn modelId="{3150E854-41F4-4756-B039-3B0B295A02B4}" type="presParOf" srcId="{A2F39930-1EDA-4EDE-B970-8C86BE99BEE6}" destId="{2ED904D5-288E-4A1F-8AED-7FD14480DF17}" srcOrd="0" destOrd="0" presId="urn:microsoft.com/office/officeart/2016/7/layout/LinearBlockProcessNumbered"/>
    <dgm:cxn modelId="{6EA01214-19C0-4BA6-BBBA-B21B1B28F507}" type="presParOf" srcId="{A2F39930-1EDA-4EDE-B970-8C86BE99BEE6}" destId="{C2C51054-B8AF-487D-8EEB-BA20BD43A6A8}" srcOrd="1" destOrd="0" presId="urn:microsoft.com/office/officeart/2016/7/layout/LinearBlockProcessNumbered"/>
    <dgm:cxn modelId="{C3BE8F1E-8BB6-48EC-BA63-ACD546D0F529}" type="presParOf" srcId="{A2F39930-1EDA-4EDE-B970-8C86BE99BEE6}" destId="{9FE6C591-3880-4975-BD49-5CDBAC2B6454}" srcOrd="2" destOrd="0" presId="urn:microsoft.com/office/officeart/2016/7/layout/LinearBlockProcessNumbered"/>
    <dgm:cxn modelId="{4EE174DC-F9EA-4698-B14B-6F5401243236}" type="presParOf" srcId="{64EAE40E-8AA9-47B1-BB12-3B543E29372E}" destId="{4AF281D2-4236-4C2C-A793-9F47CE1BCF0A}" srcOrd="3" destOrd="0" presId="urn:microsoft.com/office/officeart/2016/7/layout/LinearBlockProcessNumbered"/>
    <dgm:cxn modelId="{EDC5B7BA-D19B-43BB-A17C-A9E822D9D36C}" type="presParOf" srcId="{64EAE40E-8AA9-47B1-BB12-3B543E29372E}" destId="{275AF272-9C00-4663-85AF-732BFBE386AA}" srcOrd="4" destOrd="0" presId="urn:microsoft.com/office/officeart/2016/7/layout/LinearBlockProcessNumbered"/>
    <dgm:cxn modelId="{ADFDCF05-A2AD-4D82-A15E-47E64C304178}" type="presParOf" srcId="{275AF272-9C00-4663-85AF-732BFBE386AA}" destId="{CBB6B777-7844-4B0E-BE85-71AF3FB69FDC}" srcOrd="0" destOrd="0" presId="urn:microsoft.com/office/officeart/2016/7/layout/LinearBlockProcessNumbered"/>
    <dgm:cxn modelId="{FFB8DC60-FAED-41FD-BA87-1923096F4CC7}" type="presParOf" srcId="{275AF272-9C00-4663-85AF-732BFBE386AA}" destId="{EBBA0859-9AE1-4A18-8C88-A47682827FFF}" srcOrd="1" destOrd="0" presId="urn:microsoft.com/office/officeart/2016/7/layout/LinearBlockProcessNumbered"/>
    <dgm:cxn modelId="{CEE8B76A-22E6-4573-B0AB-30CFEAEB745D}" type="presParOf" srcId="{275AF272-9C00-4663-85AF-732BFBE386AA}" destId="{63159912-E9B8-4395-94CE-0344D6DCCB48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0ABF792-A920-49D7-9AE4-8600348833C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794B01E-F0BE-4830-9BFC-438010E9FCCB}">
      <dgm:prSet/>
      <dgm:spPr/>
      <dgm:t>
        <a:bodyPr/>
        <a:lstStyle/>
        <a:p>
          <a:r>
            <a:rPr lang="en-US"/>
            <a:t>NVDA</a:t>
          </a:r>
        </a:p>
      </dgm:t>
    </dgm:pt>
    <dgm:pt modelId="{4C13FE32-E17D-4390-86E2-FF69FED40241}" type="parTrans" cxnId="{2595ABCB-506F-41C7-94D9-EDC8CDB7C06E}">
      <dgm:prSet/>
      <dgm:spPr/>
      <dgm:t>
        <a:bodyPr/>
        <a:lstStyle/>
        <a:p>
          <a:endParaRPr lang="en-US"/>
        </a:p>
      </dgm:t>
    </dgm:pt>
    <dgm:pt modelId="{EB51A249-86A0-4291-B8C5-BDB07B0352C8}" type="sibTrans" cxnId="{2595ABCB-506F-41C7-94D9-EDC8CDB7C06E}">
      <dgm:prSet/>
      <dgm:spPr/>
      <dgm:t>
        <a:bodyPr/>
        <a:lstStyle/>
        <a:p>
          <a:endParaRPr lang="en-US"/>
        </a:p>
      </dgm:t>
    </dgm:pt>
    <dgm:pt modelId="{85D46D0E-F92F-4C3A-8DC0-FB98437CDB2E}">
      <dgm:prSet/>
      <dgm:spPr/>
      <dgm:t>
        <a:bodyPr/>
        <a:lstStyle/>
        <a:p>
          <a:r>
            <a:rPr lang="en-US"/>
            <a:t>QCOM</a:t>
          </a:r>
        </a:p>
      </dgm:t>
    </dgm:pt>
    <dgm:pt modelId="{50F6CDD1-A1BF-4353-9B74-B91333991F2C}" type="parTrans" cxnId="{2FBC4947-B27F-446D-8DBA-1F92C19DEAB0}">
      <dgm:prSet/>
      <dgm:spPr/>
      <dgm:t>
        <a:bodyPr/>
        <a:lstStyle/>
        <a:p>
          <a:endParaRPr lang="en-US"/>
        </a:p>
      </dgm:t>
    </dgm:pt>
    <dgm:pt modelId="{8DC1AC8E-F751-4AD8-B85B-7EBFA0190298}" type="sibTrans" cxnId="{2FBC4947-B27F-446D-8DBA-1F92C19DEAB0}">
      <dgm:prSet/>
      <dgm:spPr/>
      <dgm:t>
        <a:bodyPr/>
        <a:lstStyle/>
        <a:p>
          <a:endParaRPr lang="en-US"/>
        </a:p>
      </dgm:t>
    </dgm:pt>
    <dgm:pt modelId="{92747349-ED6A-4ABF-B9E1-3F757788A5DB}">
      <dgm:prSet/>
      <dgm:spPr/>
      <dgm:t>
        <a:bodyPr/>
        <a:lstStyle/>
        <a:p>
          <a:r>
            <a:rPr lang="en-US"/>
            <a:t>RIO</a:t>
          </a:r>
        </a:p>
      </dgm:t>
    </dgm:pt>
    <dgm:pt modelId="{D66A136E-E8F3-4057-9915-E0E1C5B6EAEE}" type="parTrans" cxnId="{34760909-E30A-4577-B3F8-25CFB2E4A639}">
      <dgm:prSet/>
      <dgm:spPr/>
      <dgm:t>
        <a:bodyPr/>
        <a:lstStyle/>
        <a:p>
          <a:endParaRPr lang="en-US"/>
        </a:p>
      </dgm:t>
    </dgm:pt>
    <dgm:pt modelId="{AECEE291-8662-467A-847A-D5DC08682074}" type="sibTrans" cxnId="{34760909-E30A-4577-B3F8-25CFB2E4A639}">
      <dgm:prSet/>
      <dgm:spPr/>
      <dgm:t>
        <a:bodyPr/>
        <a:lstStyle/>
        <a:p>
          <a:endParaRPr lang="en-US"/>
        </a:p>
      </dgm:t>
    </dgm:pt>
    <dgm:pt modelId="{992CBA46-80B9-465E-847C-FD1F47B60264}">
      <dgm:prSet/>
      <dgm:spPr/>
      <dgm:t>
        <a:bodyPr/>
        <a:lstStyle/>
        <a:p>
          <a:r>
            <a:rPr lang="en-US"/>
            <a:t>TSLA</a:t>
          </a:r>
        </a:p>
      </dgm:t>
    </dgm:pt>
    <dgm:pt modelId="{9BC41E3E-5E35-4F0A-A1C1-73F0D6B5A83D}" type="parTrans" cxnId="{D179939E-275F-45D3-833B-D92F284CB1E7}">
      <dgm:prSet/>
      <dgm:spPr/>
      <dgm:t>
        <a:bodyPr/>
        <a:lstStyle/>
        <a:p>
          <a:endParaRPr lang="en-US"/>
        </a:p>
      </dgm:t>
    </dgm:pt>
    <dgm:pt modelId="{37C3E8E4-DBA4-462C-B6D8-D63484A8816C}" type="sibTrans" cxnId="{D179939E-275F-45D3-833B-D92F284CB1E7}">
      <dgm:prSet/>
      <dgm:spPr/>
      <dgm:t>
        <a:bodyPr/>
        <a:lstStyle/>
        <a:p>
          <a:endParaRPr lang="en-US"/>
        </a:p>
      </dgm:t>
    </dgm:pt>
    <dgm:pt modelId="{11446BE4-B117-4D28-AB2D-8915F6384009}">
      <dgm:prSet/>
      <dgm:spPr/>
      <dgm:t>
        <a:bodyPr/>
        <a:lstStyle/>
        <a:p>
          <a:r>
            <a:rPr lang="en-US"/>
            <a:t>TSM</a:t>
          </a:r>
        </a:p>
      </dgm:t>
    </dgm:pt>
    <dgm:pt modelId="{7D8D1627-7C61-4942-A9E5-CACCA12BF90A}" type="parTrans" cxnId="{B2F91F1F-BC11-4DF5-B3B5-64E5C67524B9}">
      <dgm:prSet/>
      <dgm:spPr/>
      <dgm:t>
        <a:bodyPr/>
        <a:lstStyle/>
        <a:p>
          <a:endParaRPr lang="en-US"/>
        </a:p>
      </dgm:t>
    </dgm:pt>
    <dgm:pt modelId="{F4215D67-DA72-4BE0-A348-938426F1A1FF}" type="sibTrans" cxnId="{B2F91F1F-BC11-4DF5-B3B5-64E5C67524B9}">
      <dgm:prSet/>
      <dgm:spPr/>
      <dgm:t>
        <a:bodyPr/>
        <a:lstStyle/>
        <a:p>
          <a:endParaRPr lang="en-US"/>
        </a:p>
      </dgm:t>
    </dgm:pt>
    <dgm:pt modelId="{3A812A18-70AB-46A4-A7F3-84031499D0BE}">
      <dgm:prSet/>
      <dgm:spPr/>
      <dgm:t>
        <a:bodyPr/>
        <a:lstStyle/>
        <a:p>
          <a:r>
            <a:rPr lang="en-US"/>
            <a:t>VALE</a:t>
          </a:r>
        </a:p>
      </dgm:t>
    </dgm:pt>
    <dgm:pt modelId="{F1B94F67-7CE2-44C2-B260-681836BA7D04}" type="parTrans" cxnId="{81337AA8-525A-44A0-A973-060E60551650}">
      <dgm:prSet/>
      <dgm:spPr/>
      <dgm:t>
        <a:bodyPr/>
        <a:lstStyle/>
        <a:p>
          <a:endParaRPr lang="en-US"/>
        </a:p>
      </dgm:t>
    </dgm:pt>
    <dgm:pt modelId="{B5682FED-3F15-4B68-87FA-8BF865B170F6}" type="sibTrans" cxnId="{81337AA8-525A-44A0-A973-060E60551650}">
      <dgm:prSet/>
      <dgm:spPr/>
      <dgm:t>
        <a:bodyPr/>
        <a:lstStyle/>
        <a:p>
          <a:endParaRPr lang="en-US"/>
        </a:p>
      </dgm:t>
    </dgm:pt>
    <dgm:pt modelId="{3CCDF734-B580-430E-B4B4-10AD08498D34}">
      <dgm:prSet/>
      <dgm:spPr/>
      <dgm:t>
        <a:bodyPr/>
        <a:lstStyle/>
        <a:p>
          <a:r>
            <a:rPr lang="en-US"/>
            <a:t>VOO (control)</a:t>
          </a:r>
        </a:p>
      </dgm:t>
    </dgm:pt>
    <dgm:pt modelId="{4BBB8057-5F32-4A8D-AE2F-AEEDF4186679}" type="parTrans" cxnId="{FA1E9E72-2957-4A64-A244-51E321277D3E}">
      <dgm:prSet/>
      <dgm:spPr/>
      <dgm:t>
        <a:bodyPr/>
        <a:lstStyle/>
        <a:p>
          <a:endParaRPr lang="en-US"/>
        </a:p>
      </dgm:t>
    </dgm:pt>
    <dgm:pt modelId="{94974786-CBFF-4C14-933C-AD4D3D80E847}" type="sibTrans" cxnId="{FA1E9E72-2957-4A64-A244-51E321277D3E}">
      <dgm:prSet/>
      <dgm:spPr/>
      <dgm:t>
        <a:bodyPr/>
        <a:lstStyle/>
        <a:p>
          <a:endParaRPr lang="en-US"/>
        </a:p>
      </dgm:t>
    </dgm:pt>
    <dgm:pt modelId="{D6D76971-B3C3-4167-A842-82A97465A4FE}" type="pres">
      <dgm:prSet presAssocID="{70ABF792-A920-49D7-9AE4-8600348833CC}" presName="linear" presStyleCnt="0">
        <dgm:presLayoutVars>
          <dgm:animLvl val="lvl"/>
          <dgm:resizeHandles val="exact"/>
        </dgm:presLayoutVars>
      </dgm:prSet>
      <dgm:spPr/>
    </dgm:pt>
    <dgm:pt modelId="{DDC326CA-F453-44EC-B6E8-D1EFA024348F}" type="pres">
      <dgm:prSet presAssocID="{C794B01E-F0BE-4830-9BFC-438010E9FCCB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FC620AED-EAF7-456B-B296-D670EB508957}" type="pres">
      <dgm:prSet presAssocID="{EB51A249-86A0-4291-B8C5-BDB07B0352C8}" presName="spacer" presStyleCnt="0"/>
      <dgm:spPr/>
    </dgm:pt>
    <dgm:pt modelId="{8941A653-3BDB-49C1-9A1A-AA698CD070C2}" type="pres">
      <dgm:prSet presAssocID="{85D46D0E-F92F-4C3A-8DC0-FB98437CDB2E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F05A7A2E-C8B3-4B6F-96B0-496D74BC9D3D}" type="pres">
      <dgm:prSet presAssocID="{8DC1AC8E-F751-4AD8-B85B-7EBFA0190298}" presName="spacer" presStyleCnt="0"/>
      <dgm:spPr/>
    </dgm:pt>
    <dgm:pt modelId="{27E55B5A-1922-4830-BD19-30BE6AD3C54E}" type="pres">
      <dgm:prSet presAssocID="{92747349-ED6A-4ABF-B9E1-3F757788A5DB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2206945E-24D9-4C7E-B3DF-A851CB3CBD14}" type="pres">
      <dgm:prSet presAssocID="{AECEE291-8662-467A-847A-D5DC08682074}" presName="spacer" presStyleCnt="0"/>
      <dgm:spPr/>
    </dgm:pt>
    <dgm:pt modelId="{D8E7CBFD-602B-4AC8-BBB0-F8AA08502ECE}" type="pres">
      <dgm:prSet presAssocID="{992CBA46-80B9-465E-847C-FD1F47B60264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90ABA734-4BCE-4B27-904B-FA1C79F76B2F}" type="pres">
      <dgm:prSet presAssocID="{37C3E8E4-DBA4-462C-B6D8-D63484A8816C}" presName="spacer" presStyleCnt="0"/>
      <dgm:spPr/>
    </dgm:pt>
    <dgm:pt modelId="{E308C384-9283-450E-A189-6F6400551BF9}" type="pres">
      <dgm:prSet presAssocID="{11446BE4-B117-4D28-AB2D-8915F6384009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BFBDB38B-0E03-43A3-B5F1-5872FAD53366}" type="pres">
      <dgm:prSet presAssocID="{F4215D67-DA72-4BE0-A348-938426F1A1FF}" presName="spacer" presStyleCnt="0"/>
      <dgm:spPr/>
    </dgm:pt>
    <dgm:pt modelId="{E6AEB6EA-CD0F-4B2C-ABA4-3CE79A6BABC0}" type="pres">
      <dgm:prSet presAssocID="{3A812A18-70AB-46A4-A7F3-84031499D0BE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803050CE-50D5-422E-B530-157DCE7142AD}" type="pres">
      <dgm:prSet presAssocID="{B5682FED-3F15-4B68-87FA-8BF865B170F6}" presName="spacer" presStyleCnt="0"/>
      <dgm:spPr/>
    </dgm:pt>
    <dgm:pt modelId="{4DA9C601-9F66-40A3-BA38-5861DBEBAE36}" type="pres">
      <dgm:prSet presAssocID="{3CCDF734-B580-430E-B4B4-10AD08498D34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34760909-E30A-4577-B3F8-25CFB2E4A639}" srcId="{70ABF792-A920-49D7-9AE4-8600348833CC}" destId="{92747349-ED6A-4ABF-B9E1-3F757788A5DB}" srcOrd="2" destOrd="0" parTransId="{D66A136E-E8F3-4057-9915-E0E1C5B6EAEE}" sibTransId="{AECEE291-8662-467A-847A-D5DC08682074}"/>
    <dgm:cxn modelId="{B2F91F1F-BC11-4DF5-B3B5-64E5C67524B9}" srcId="{70ABF792-A920-49D7-9AE4-8600348833CC}" destId="{11446BE4-B117-4D28-AB2D-8915F6384009}" srcOrd="4" destOrd="0" parTransId="{7D8D1627-7C61-4942-A9E5-CACCA12BF90A}" sibTransId="{F4215D67-DA72-4BE0-A348-938426F1A1FF}"/>
    <dgm:cxn modelId="{8EF7C126-7080-432A-A6FA-B755542BA790}" type="presOf" srcId="{70ABF792-A920-49D7-9AE4-8600348833CC}" destId="{D6D76971-B3C3-4167-A842-82A97465A4FE}" srcOrd="0" destOrd="0" presId="urn:microsoft.com/office/officeart/2005/8/layout/vList2"/>
    <dgm:cxn modelId="{8A88B95F-0582-429A-9CB7-ADC4B32A8491}" type="presOf" srcId="{992CBA46-80B9-465E-847C-FD1F47B60264}" destId="{D8E7CBFD-602B-4AC8-BBB0-F8AA08502ECE}" srcOrd="0" destOrd="0" presId="urn:microsoft.com/office/officeart/2005/8/layout/vList2"/>
    <dgm:cxn modelId="{2FBC4947-B27F-446D-8DBA-1F92C19DEAB0}" srcId="{70ABF792-A920-49D7-9AE4-8600348833CC}" destId="{85D46D0E-F92F-4C3A-8DC0-FB98437CDB2E}" srcOrd="1" destOrd="0" parTransId="{50F6CDD1-A1BF-4353-9B74-B91333991F2C}" sibTransId="{8DC1AC8E-F751-4AD8-B85B-7EBFA0190298}"/>
    <dgm:cxn modelId="{FA1E9E72-2957-4A64-A244-51E321277D3E}" srcId="{70ABF792-A920-49D7-9AE4-8600348833CC}" destId="{3CCDF734-B580-430E-B4B4-10AD08498D34}" srcOrd="6" destOrd="0" parTransId="{4BBB8057-5F32-4A8D-AE2F-AEEDF4186679}" sibTransId="{94974786-CBFF-4C14-933C-AD4D3D80E847}"/>
    <dgm:cxn modelId="{B4C84D59-9299-4D83-941C-13EC3D1D657E}" type="presOf" srcId="{3A812A18-70AB-46A4-A7F3-84031499D0BE}" destId="{E6AEB6EA-CD0F-4B2C-ABA4-3CE79A6BABC0}" srcOrd="0" destOrd="0" presId="urn:microsoft.com/office/officeart/2005/8/layout/vList2"/>
    <dgm:cxn modelId="{0EF9EF7F-D61D-485B-A484-D6D5695B05AF}" type="presOf" srcId="{C794B01E-F0BE-4830-9BFC-438010E9FCCB}" destId="{DDC326CA-F453-44EC-B6E8-D1EFA024348F}" srcOrd="0" destOrd="0" presId="urn:microsoft.com/office/officeart/2005/8/layout/vList2"/>
    <dgm:cxn modelId="{734C5687-2177-4F17-AEC9-47C927928E1C}" type="presOf" srcId="{11446BE4-B117-4D28-AB2D-8915F6384009}" destId="{E308C384-9283-450E-A189-6F6400551BF9}" srcOrd="0" destOrd="0" presId="urn:microsoft.com/office/officeart/2005/8/layout/vList2"/>
    <dgm:cxn modelId="{47FF7A93-73BB-4B25-862F-DC9815F54006}" type="presOf" srcId="{92747349-ED6A-4ABF-B9E1-3F757788A5DB}" destId="{27E55B5A-1922-4830-BD19-30BE6AD3C54E}" srcOrd="0" destOrd="0" presId="urn:microsoft.com/office/officeart/2005/8/layout/vList2"/>
    <dgm:cxn modelId="{D179939E-275F-45D3-833B-D92F284CB1E7}" srcId="{70ABF792-A920-49D7-9AE4-8600348833CC}" destId="{992CBA46-80B9-465E-847C-FD1F47B60264}" srcOrd="3" destOrd="0" parTransId="{9BC41E3E-5E35-4F0A-A1C1-73F0D6B5A83D}" sibTransId="{37C3E8E4-DBA4-462C-B6D8-D63484A8816C}"/>
    <dgm:cxn modelId="{81337AA8-525A-44A0-A973-060E60551650}" srcId="{70ABF792-A920-49D7-9AE4-8600348833CC}" destId="{3A812A18-70AB-46A4-A7F3-84031499D0BE}" srcOrd="5" destOrd="0" parTransId="{F1B94F67-7CE2-44C2-B260-681836BA7D04}" sibTransId="{B5682FED-3F15-4B68-87FA-8BF865B170F6}"/>
    <dgm:cxn modelId="{2595ABCB-506F-41C7-94D9-EDC8CDB7C06E}" srcId="{70ABF792-A920-49D7-9AE4-8600348833CC}" destId="{C794B01E-F0BE-4830-9BFC-438010E9FCCB}" srcOrd="0" destOrd="0" parTransId="{4C13FE32-E17D-4390-86E2-FF69FED40241}" sibTransId="{EB51A249-86A0-4291-B8C5-BDB07B0352C8}"/>
    <dgm:cxn modelId="{BBF054D4-12F9-4EFC-ADFE-4B5F23A090A2}" type="presOf" srcId="{85D46D0E-F92F-4C3A-8DC0-FB98437CDB2E}" destId="{8941A653-3BDB-49C1-9A1A-AA698CD070C2}" srcOrd="0" destOrd="0" presId="urn:microsoft.com/office/officeart/2005/8/layout/vList2"/>
    <dgm:cxn modelId="{FB1ABAFB-3C4F-4081-ACC1-AE73361F7CEF}" type="presOf" srcId="{3CCDF734-B580-430E-B4B4-10AD08498D34}" destId="{4DA9C601-9F66-40A3-BA38-5861DBEBAE36}" srcOrd="0" destOrd="0" presId="urn:microsoft.com/office/officeart/2005/8/layout/vList2"/>
    <dgm:cxn modelId="{7DEB621F-855C-4A5A-8B07-30E896348018}" type="presParOf" srcId="{D6D76971-B3C3-4167-A842-82A97465A4FE}" destId="{DDC326CA-F453-44EC-B6E8-D1EFA024348F}" srcOrd="0" destOrd="0" presId="urn:microsoft.com/office/officeart/2005/8/layout/vList2"/>
    <dgm:cxn modelId="{8C9B6901-C07D-45C5-B992-1598F10AD13B}" type="presParOf" srcId="{D6D76971-B3C3-4167-A842-82A97465A4FE}" destId="{FC620AED-EAF7-456B-B296-D670EB508957}" srcOrd="1" destOrd="0" presId="urn:microsoft.com/office/officeart/2005/8/layout/vList2"/>
    <dgm:cxn modelId="{FF11B686-B3FB-4D28-9FD0-E5626E4011E1}" type="presParOf" srcId="{D6D76971-B3C3-4167-A842-82A97465A4FE}" destId="{8941A653-3BDB-49C1-9A1A-AA698CD070C2}" srcOrd="2" destOrd="0" presId="urn:microsoft.com/office/officeart/2005/8/layout/vList2"/>
    <dgm:cxn modelId="{1B3C2022-D48F-4188-8BD1-FF5B3164BC3D}" type="presParOf" srcId="{D6D76971-B3C3-4167-A842-82A97465A4FE}" destId="{F05A7A2E-C8B3-4B6F-96B0-496D74BC9D3D}" srcOrd="3" destOrd="0" presId="urn:microsoft.com/office/officeart/2005/8/layout/vList2"/>
    <dgm:cxn modelId="{4A06FA09-F144-417B-8466-7C1DFA417124}" type="presParOf" srcId="{D6D76971-B3C3-4167-A842-82A97465A4FE}" destId="{27E55B5A-1922-4830-BD19-30BE6AD3C54E}" srcOrd="4" destOrd="0" presId="urn:microsoft.com/office/officeart/2005/8/layout/vList2"/>
    <dgm:cxn modelId="{2C521DB2-6040-4AEF-8AB3-81BEC5F50C79}" type="presParOf" srcId="{D6D76971-B3C3-4167-A842-82A97465A4FE}" destId="{2206945E-24D9-4C7E-B3DF-A851CB3CBD14}" srcOrd="5" destOrd="0" presId="urn:microsoft.com/office/officeart/2005/8/layout/vList2"/>
    <dgm:cxn modelId="{D4784F1B-61C0-454F-896E-CC6F2913EE7F}" type="presParOf" srcId="{D6D76971-B3C3-4167-A842-82A97465A4FE}" destId="{D8E7CBFD-602B-4AC8-BBB0-F8AA08502ECE}" srcOrd="6" destOrd="0" presId="urn:microsoft.com/office/officeart/2005/8/layout/vList2"/>
    <dgm:cxn modelId="{0360353E-9D73-49DB-B66A-60D30B272CEA}" type="presParOf" srcId="{D6D76971-B3C3-4167-A842-82A97465A4FE}" destId="{90ABA734-4BCE-4B27-904B-FA1C79F76B2F}" srcOrd="7" destOrd="0" presId="urn:microsoft.com/office/officeart/2005/8/layout/vList2"/>
    <dgm:cxn modelId="{C98EDEA2-CBE0-4FE1-B930-2ADD0F74A9A1}" type="presParOf" srcId="{D6D76971-B3C3-4167-A842-82A97465A4FE}" destId="{E308C384-9283-450E-A189-6F6400551BF9}" srcOrd="8" destOrd="0" presId="urn:microsoft.com/office/officeart/2005/8/layout/vList2"/>
    <dgm:cxn modelId="{BD13CA85-8A4D-4289-A0B9-35594C262F11}" type="presParOf" srcId="{D6D76971-B3C3-4167-A842-82A97465A4FE}" destId="{BFBDB38B-0E03-43A3-B5F1-5872FAD53366}" srcOrd="9" destOrd="0" presId="urn:microsoft.com/office/officeart/2005/8/layout/vList2"/>
    <dgm:cxn modelId="{ACCDE838-AE20-4488-8724-57B3286A4DD2}" type="presParOf" srcId="{D6D76971-B3C3-4167-A842-82A97465A4FE}" destId="{E6AEB6EA-CD0F-4B2C-ABA4-3CE79A6BABC0}" srcOrd="10" destOrd="0" presId="urn:microsoft.com/office/officeart/2005/8/layout/vList2"/>
    <dgm:cxn modelId="{D95FF25C-FEA9-4B31-A312-546FF12ACBB0}" type="presParOf" srcId="{D6D76971-B3C3-4167-A842-82A97465A4FE}" destId="{803050CE-50D5-422E-B530-157DCE7142AD}" srcOrd="11" destOrd="0" presId="urn:microsoft.com/office/officeart/2005/8/layout/vList2"/>
    <dgm:cxn modelId="{159A6D23-1626-4C1D-841B-4BF91B5DDFFA}" type="presParOf" srcId="{D6D76971-B3C3-4167-A842-82A97465A4FE}" destId="{4DA9C601-9F66-40A3-BA38-5861DBEBAE36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0ABF792-A920-49D7-9AE4-8600348833C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94B01E-F0BE-4830-9BFC-438010E9FCCB}">
      <dgm:prSet/>
      <dgm:spPr/>
      <dgm:t>
        <a:bodyPr/>
        <a:lstStyle/>
        <a:p>
          <a:r>
            <a:rPr lang="en-US" dirty="0"/>
            <a:t>AMAT</a:t>
          </a:r>
        </a:p>
      </dgm:t>
    </dgm:pt>
    <dgm:pt modelId="{4C13FE32-E17D-4390-86E2-FF69FED40241}" type="parTrans" cxnId="{2595ABCB-506F-41C7-94D9-EDC8CDB7C06E}">
      <dgm:prSet/>
      <dgm:spPr/>
      <dgm:t>
        <a:bodyPr/>
        <a:lstStyle/>
        <a:p>
          <a:endParaRPr lang="en-US"/>
        </a:p>
      </dgm:t>
    </dgm:pt>
    <dgm:pt modelId="{EB51A249-86A0-4291-B8C5-BDB07B0352C8}" type="sibTrans" cxnId="{2595ABCB-506F-41C7-94D9-EDC8CDB7C06E}">
      <dgm:prSet/>
      <dgm:spPr/>
      <dgm:t>
        <a:bodyPr/>
        <a:lstStyle/>
        <a:p>
          <a:endParaRPr lang="en-US"/>
        </a:p>
      </dgm:t>
    </dgm:pt>
    <dgm:pt modelId="{85D46D0E-F92F-4C3A-8DC0-FB98437CDB2E}">
      <dgm:prSet/>
      <dgm:spPr/>
      <dgm:t>
        <a:bodyPr/>
        <a:lstStyle/>
        <a:p>
          <a:r>
            <a:rPr lang="en-US" dirty="0"/>
            <a:t>AMD</a:t>
          </a:r>
        </a:p>
      </dgm:t>
    </dgm:pt>
    <dgm:pt modelId="{50F6CDD1-A1BF-4353-9B74-B91333991F2C}" type="parTrans" cxnId="{2FBC4947-B27F-446D-8DBA-1F92C19DEAB0}">
      <dgm:prSet/>
      <dgm:spPr/>
      <dgm:t>
        <a:bodyPr/>
        <a:lstStyle/>
        <a:p>
          <a:endParaRPr lang="en-US"/>
        </a:p>
      </dgm:t>
    </dgm:pt>
    <dgm:pt modelId="{8DC1AC8E-F751-4AD8-B85B-7EBFA0190298}" type="sibTrans" cxnId="{2FBC4947-B27F-446D-8DBA-1F92C19DEAB0}">
      <dgm:prSet/>
      <dgm:spPr/>
      <dgm:t>
        <a:bodyPr/>
        <a:lstStyle/>
        <a:p>
          <a:endParaRPr lang="en-US"/>
        </a:p>
      </dgm:t>
    </dgm:pt>
    <dgm:pt modelId="{92747349-ED6A-4ABF-B9E1-3F757788A5DB}">
      <dgm:prSet/>
      <dgm:spPr/>
      <dgm:t>
        <a:bodyPr/>
        <a:lstStyle/>
        <a:p>
          <a:r>
            <a:rPr lang="en-US" dirty="0"/>
            <a:t>BHP</a:t>
          </a:r>
        </a:p>
      </dgm:t>
    </dgm:pt>
    <dgm:pt modelId="{D66A136E-E8F3-4057-9915-E0E1C5B6EAEE}" type="parTrans" cxnId="{34760909-E30A-4577-B3F8-25CFB2E4A639}">
      <dgm:prSet/>
      <dgm:spPr/>
      <dgm:t>
        <a:bodyPr/>
        <a:lstStyle/>
        <a:p>
          <a:endParaRPr lang="en-US"/>
        </a:p>
      </dgm:t>
    </dgm:pt>
    <dgm:pt modelId="{AECEE291-8662-467A-847A-D5DC08682074}" type="sibTrans" cxnId="{34760909-E30A-4577-B3F8-25CFB2E4A639}">
      <dgm:prSet/>
      <dgm:spPr/>
      <dgm:t>
        <a:bodyPr/>
        <a:lstStyle/>
        <a:p>
          <a:endParaRPr lang="en-US"/>
        </a:p>
      </dgm:t>
    </dgm:pt>
    <dgm:pt modelId="{992CBA46-80B9-465E-847C-FD1F47B60264}">
      <dgm:prSet/>
      <dgm:spPr/>
      <dgm:t>
        <a:bodyPr/>
        <a:lstStyle/>
        <a:p>
          <a:r>
            <a:rPr lang="en-US" dirty="0"/>
            <a:t>DDD</a:t>
          </a:r>
        </a:p>
      </dgm:t>
    </dgm:pt>
    <dgm:pt modelId="{9BC41E3E-5E35-4F0A-A1C1-73F0D6B5A83D}" type="parTrans" cxnId="{D179939E-275F-45D3-833B-D92F284CB1E7}">
      <dgm:prSet/>
      <dgm:spPr/>
      <dgm:t>
        <a:bodyPr/>
        <a:lstStyle/>
        <a:p>
          <a:endParaRPr lang="en-US"/>
        </a:p>
      </dgm:t>
    </dgm:pt>
    <dgm:pt modelId="{37C3E8E4-DBA4-462C-B6D8-D63484A8816C}" type="sibTrans" cxnId="{D179939E-275F-45D3-833B-D92F284CB1E7}">
      <dgm:prSet/>
      <dgm:spPr/>
      <dgm:t>
        <a:bodyPr/>
        <a:lstStyle/>
        <a:p>
          <a:endParaRPr lang="en-US"/>
        </a:p>
      </dgm:t>
    </dgm:pt>
    <dgm:pt modelId="{11446BE4-B117-4D28-AB2D-8915F6384009}">
      <dgm:prSet/>
      <dgm:spPr/>
      <dgm:t>
        <a:bodyPr/>
        <a:lstStyle/>
        <a:p>
          <a:r>
            <a:rPr lang="en-US" dirty="0"/>
            <a:t>F</a:t>
          </a:r>
        </a:p>
      </dgm:t>
    </dgm:pt>
    <dgm:pt modelId="{7D8D1627-7C61-4942-A9E5-CACCA12BF90A}" type="parTrans" cxnId="{B2F91F1F-BC11-4DF5-B3B5-64E5C67524B9}">
      <dgm:prSet/>
      <dgm:spPr/>
      <dgm:t>
        <a:bodyPr/>
        <a:lstStyle/>
        <a:p>
          <a:endParaRPr lang="en-US"/>
        </a:p>
      </dgm:t>
    </dgm:pt>
    <dgm:pt modelId="{F4215D67-DA72-4BE0-A348-938426F1A1FF}" type="sibTrans" cxnId="{B2F91F1F-BC11-4DF5-B3B5-64E5C67524B9}">
      <dgm:prSet/>
      <dgm:spPr/>
      <dgm:t>
        <a:bodyPr/>
        <a:lstStyle/>
        <a:p>
          <a:endParaRPr lang="en-US"/>
        </a:p>
      </dgm:t>
    </dgm:pt>
    <dgm:pt modelId="{3A812A18-70AB-46A4-A7F3-84031499D0BE}">
      <dgm:prSet/>
      <dgm:spPr/>
      <dgm:t>
        <a:bodyPr/>
        <a:lstStyle/>
        <a:p>
          <a:r>
            <a:rPr lang="en-US" dirty="0"/>
            <a:t>FCX</a:t>
          </a:r>
        </a:p>
      </dgm:t>
    </dgm:pt>
    <dgm:pt modelId="{F1B94F67-7CE2-44C2-B260-681836BA7D04}" type="parTrans" cxnId="{81337AA8-525A-44A0-A973-060E60551650}">
      <dgm:prSet/>
      <dgm:spPr/>
      <dgm:t>
        <a:bodyPr/>
        <a:lstStyle/>
        <a:p>
          <a:endParaRPr lang="en-US"/>
        </a:p>
      </dgm:t>
    </dgm:pt>
    <dgm:pt modelId="{B5682FED-3F15-4B68-87FA-8BF865B170F6}" type="sibTrans" cxnId="{81337AA8-525A-44A0-A973-060E60551650}">
      <dgm:prSet/>
      <dgm:spPr/>
      <dgm:t>
        <a:bodyPr/>
        <a:lstStyle/>
        <a:p>
          <a:endParaRPr lang="en-US"/>
        </a:p>
      </dgm:t>
    </dgm:pt>
    <dgm:pt modelId="{3CCDF734-B580-430E-B4B4-10AD08498D34}">
      <dgm:prSet/>
      <dgm:spPr/>
      <dgm:t>
        <a:bodyPr/>
        <a:lstStyle/>
        <a:p>
          <a:r>
            <a:rPr lang="en-US" dirty="0"/>
            <a:t>INTC</a:t>
          </a:r>
        </a:p>
      </dgm:t>
    </dgm:pt>
    <dgm:pt modelId="{4BBB8057-5F32-4A8D-AE2F-AEEDF4186679}" type="parTrans" cxnId="{FA1E9E72-2957-4A64-A244-51E321277D3E}">
      <dgm:prSet/>
      <dgm:spPr/>
      <dgm:t>
        <a:bodyPr/>
        <a:lstStyle/>
        <a:p>
          <a:endParaRPr lang="en-US"/>
        </a:p>
      </dgm:t>
    </dgm:pt>
    <dgm:pt modelId="{94974786-CBFF-4C14-933C-AD4D3D80E847}" type="sibTrans" cxnId="{FA1E9E72-2957-4A64-A244-51E321277D3E}">
      <dgm:prSet/>
      <dgm:spPr/>
      <dgm:t>
        <a:bodyPr/>
        <a:lstStyle/>
        <a:p>
          <a:endParaRPr lang="en-US"/>
        </a:p>
      </dgm:t>
    </dgm:pt>
    <dgm:pt modelId="{938C4811-7687-410D-A8E2-6499CC3EBBAD}">
      <dgm:prSet/>
      <dgm:spPr/>
      <dgm:t>
        <a:bodyPr/>
        <a:lstStyle/>
        <a:p>
          <a:r>
            <a:rPr lang="en-US" dirty="0"/>
            <a:t>MSFT</a:t>
          </a:r>
        </a:p>
      </dgm:t>
    </dgm:pt>
    <dgm:pt modelId="{4BE67A74-7116-4D80-A510-B06297C697D6}" type="parTrans" cxnId="{98A82CD8-7FD1-4853-8C28-A22567BC5299}">
      <dgm:prSet/>
      <dgm:spPr/>
      <dgm:t>
        <a:bodyPr/>
        <a:lstStyle/>
        <a:p>
          <a:endParaRPr lang="en-US"/>
        </a:p>
      </dgm:t>
    </dgm:pt>
    <dgm:pt modelId="{F787E8EF-1012-46BE-91EC-2956707FECDB}" type="sibTrans" cxnId="{98A82CD8-7FD1-4853-8C28-A22567BC5299}">
      <dgm:prSet/>
      <dgm:spPr/>
      <dgm:t>
        <a:bodyPr/>
        <a:lstStyle/>
        <a:p>
          <a:endParaRPr lang="en-US"/>
        </a:p>
      </dgm:t>
    </dgm:pt>
    <dgm:pt modelId="{D6D76971-B3C3-4167-A842-82A97465A4FE}" type="pres">
      <dgm:prSet presAssocID="{70ABF792-A920-49D7-9AE4-8600348833CC}" presName="linear" presStyleCnt="0">
        <dgm:presLayoutVars>
          <dgm:animLvl val="lvl"/>
          <dgm:resizeHandles val="exact"/>
        </dgm:presLayoutVars>
      </dgm:prSet>
      <dgm:spPr/>
    </dgm:pt>
    <dgm:pt modelId="{DDC326CA-F453-44EC-B6E8-D1EFA024348F}" type="pres">
      <dgm:prSet presAssocID="{C794B01E-F0BE-4830-9BFC-438010E9FCCB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FC620AED-EAF7-456B-B296-D670EB508957}" type="pres">
      <dgm:prSet presAssocID="{EB51A249-86A0-4291-B8C5-BDB07B0352C8}" presName="spacer" presStyleCnt="0"/>
      <dgm:spPr/>
    </dgm:pt>
    <dgm:pt modelId="{8941A653-3BDB-49C1-9A1A-AA698CD070C2}" type="pres">
      <dgm:prSet presAssocID="{85D46D0E-F92F-4C3A-8DC0-FB98437CDB2E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F05A7A2E-C8B3-4B6F-96B0-496D74BC9D3D}" type="pres">
      <dgm:prSet presAssocID="{8DC1AC8E-F751-4AD8-B85B-7EBFA0190298}" presName="spacer" presStyleCnt="0"/>
      <dgm:spPr/>
    </dgm:pt>
    <dgm:pt modelId="{27E55B5A-1922-4830-BD19-30BE6AD3C54E}" type="pres">
      <dgm:prSet presAssocID="{92747349-ED6A-4ABF-B9E1-3F757788A5DB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2206945E-24D9-4C7E-B3DF-A851CB3CBD14}" type="pres">
      <dgm:prSet presAssocID="{AECEE291-8662-467A-847A-D5DC08682074}" presName="spacer" presStyleCnt="0"/>
      <dgm:spPr/>
    </dgm:pt>
    <dgm:pt modelId="{D8E7CBFD-602B-4AC8-BBB0-F8AA08502ECE}" type="pres">
      <dgm:prSet presAssocID="{992CBA46-80B9-465E-847C-FD1F47B60264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90ABA734-4BCE-4B27-904B-FA1C79F76B2F}" type="pres">
      <dgm:prSet presAssocID="{37C3E8E4-DBA4-462C-B6D8-D63484A8816C}" presName="spacer" presStyleCnt="0"/>
      <dgm:spPr/>
    </dgm:pt>
    <dgm:pt modelId="{E308C384-9283-450E-A189-6F6400551BF9}" type="pres">
      <dgm:prSet presAssocID="{11446BE4-B117-4D28-AB2D-8915F6384009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BFBDB38B-0E03-43A3-B5F1-5872FAD53366}" type="pres">
      <dgm:prSet presAssocID="{F4215D67-DA72-4BE0-A348-938426F1A1FF}" presName="spacer" presStyleCnt="0"/>
      <dgm:spPr/>
    </dgm:pt>
    <dgm:pt modelId="{E6AEB6EA-CD0F-4B2C-ABA4-3CE79A6BABC0}" type="pres">
      <dgm:prSet presAssocID="{3A812A18-70AB-46A4-A7F3-84031499D0BE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803050CE-50D5-422E-B530-157DCE7142AD}" type="pres">
      <dgm:prSet presAssocID="{B5682FED-3F15-4B68-87FA-8BF865B170F6}" presName="spacer" presStyleCnt="0"/>
      <dgm:spPr/>
    </dgm:pt>
    <dgm:pt modelId="{4DA9C601-9F66-40A3-BA38-5861DBEBAE36}" type="pres">
      <dgm:prSet presAssocID="{3CCDF734-B580-430E-B4B4-10AD08498D34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D2C47635-5AE5-48F0-9A86-61C21D0C1608}" type="pres">
      <dgm:prSet presAssocID="{94974786-CBFF-4C14-933C-AD4D3D80E847}" presName="spacer" presStyleCnt="0"/>
      <dgm:spPr/>
    </dgm:pt>
    <dgm:pt modelId="{5082B6E5-21A2-4968-8AD4-D7FB320821D7}" type="pres">
      <dgm:prSet presAssocID="{938C4811-7687-410D-A8E2-6499CC3EBBAD}" presName="parentText" presStyleLbl="node1" presStyleIdx="7" presStyleCnt="8">
        <dgm:presLayoutVars>
          <dgm:chMax val="0"/>
          <dgm:bulletEnabled val="1"/>
        </dgm:presLayoutVars>
      </dgm:prSet>
      <dgm:spPr/>
    </dgm:pt>
  </dgm:ptLst>
  <dgm:cxnLst>
    <dgm:cxn modelId="{34760909-E30A-4577-B3F8-25CFB2E4A639}" srcId="{70ABF792-A920-49D7-9AE4-8600348833CC}" destId="{92747349-ED6A-4ABF-B9E1-3F757788A5DB}" srcOrd="2" destOrd="0" parTransId="{D66A136E-E8F3-4057-9915-E0E1C5B6EAEE}" sibTransId="{AECEE291-8662-467A-847A-D5DC08682074}"/>
    <dgm:cxn modelId="{B2F91F1F-BC11-4DF5-B3B5-64E5C67524B9}" srcId="{70ABF792-A920-49D7-9AE4-8600348833CC}" destId="{11446BE4-B117-4D28-AB2D-8915F6384009}" srcOrd="4" destOrd="0" parTransId="{7D8D1627-7C61-4942-A9E5-CACCA12BF90A}" sibTransId="{F4215D67-DA72-4BE0-A348-938426F1A1FF}"/>
    <dgm:cxn modelId="{8EF7C126-7080-432A-A6FA-B755542BA790}" type="presOf" srcId="{70ABF792-A920-49D7-9AE4-8600348833CC}" destId="{D6D76971-B3C3-4167-A842-82A97465A4FE}" srcOrd="0" destOrd="0" presId="urn:microsoft.com/office/officeart/2005/8/layout/vList2"/>
    <dgm:cxn modelId="{DE00E83B-85C0-4F1D-9E47-4B3FB7AE646F}" type="presOf" srcId="{938C4811-7687-410D-A8E2-6499CC3EBBAD}" destId="{5082B6E5-21A2-4968-8AD4-D7FB320821D7}" srcOrd="0" destOrd="0" presId="urn:microsoft.com/office/officeart/2005/8/layout/vList2"/>
    <dgm:cxn modelId="{8A88B95F-0582-429A-9CB7-ADC4B32A8491}" type="presOf" srcId="{992CBA46-80B9-465E-847C-FD1F47B60264}" destId="{D8E7CBFD-602B-4AC8-BBB0-F8AA08502ECE}" srcOrd="0" destOrd="0" presId="urn:microsoft.com/office/officeart/2005/8/layout/vList2"/>
    <dgm:cxn modelId="{2FBC4947-B27F-446D-8DBA-1F92C19DEAB0}" srcId="{70ABF792-A920-49D7-9AE4-8600348833CC}" destId="{85D46D0E-F92F-4C3A-8DC0-FB98437CDB2E}" srcOrd="1" destOrd="0" parTransId="{50F6CDD1-A1BF-4353-9B74-B91333991F2C}" sibTransId="{8DC1AC8E-F751-4AD8-B85B-7EBFA0190298}"/>
    <dgm:cxn modelId="{FA1E9E72-2957-4A64-A244-51E321277D3E}" srcId="{70ABF792-A920-49D7-9AE4-8600348833CC}" destId="{3CCDF734-B580-430E-B4B4-10AD08498D34}" srcOrd="6" destOrd="0" parTransId="{4BBB8057-5F32-4A8D-AE2F-AEEDF4186679}" sibTransId="{94974786-CBFF-4C14-933C-AD4D3D80E847}"/>
    <dgm:cxn modelId="{B4C84D59-9299-4D83-941C-13EC3D1D657E}" type="presOf" srcId="{3A812A18-70AB-46A4-A7F3-84031499D0BE}" destId="{E6AEB6EA-CD0F-4B2C-ABA4-3CE79A6BABC0}" srcOrd="0" destOrd="0" presId="urn:microsoft.com/office/officeart/2005/8/layout/vList2"/>
    <dgm:cxn modelId="{0EF9EF7F-D61D-485B-A484-D6D5695B05AF}" type="presOf" srcId="{C794B01E-F0BE-4830-9BFC-438010E9FCCB}" destId="{DDC326CA-F453-44EC-B6E8-D1EFA024348F}" srcOrd="0" destOrd="0" presId="urn:microsoft.com/office/officeart/2005/8/layout/vList2"/>
    <dgm:cxn modelId="{734C5687-2177-4F17-AEC9-47C927928E1C}" type="presOf" srcId="{11446BE4-B117-4D28-AB2D-8915F6384009}" destId="{E308C384-9283-450E-A189-6F6400551BF9}" srcOrd="0" destOrd="0" presId="urn:microsoft.com/office/officeart/2005/8/layout/vList2"/>
    <dgm:cxn modelId="{47FF7A93-73BB-4B25-862F-DC9815F54006}" type="presOf" srcId="{92747349-ED6A-4ABF-B9E1-3F757788A5DB}" destId="{27E55B5A-1922-4830-BD19-30BE6AD3C54E}" srcOrd="0" destOrd="0" presId="urn:microsoft.com/office/officeart/2005/8/layout/vList2"/>
    <dgm:cxn modelId="{D179939E-275F-45D3-833B-D92F284CB1E7}" srcId="{70ABF792-A920-49D7-9AE4-8600348833CC}" destId="{992CBA46-80B9-465E-847C-FD1F47B60264}" srcOrd="3" destOrd="0" parTransId="{9BC41E3E-5E35-4F0A-A1C1-73F0D6B5A83D}" sibTransId="{37C3E8E4-DBA4-462C-B6D8-D63484A8816C}"/>
    <dgm:cxn modelId="{81337AA8-525A-44A0-A973-060E60551650}" srcId="{70ABF792-A920-49D7-9AE4-8600348833CC}" destId="{3A812A18-70AB-46A4-A7F3-84031499D0BE}" srcOrd="5" destOrd="0" parTransId="{F1B94F67-7CE2-44C2-B260-681836BA7D04}" sibTransId="{B5682FED-3F15-4B68-87FA-8BF865B170F6}"/>
    <dgm:cxn modelId="{2595ABCB-506F-41C7-94D9-EDC8CDB7C06E}" srcId="{70ABF792-A920-49D7-9AE4-8600348833CC}" destId="{C794B01E-F0BE-4830-9BFC-438010E9FCCB}" srcOrd="0" destOrd="0" parTransId="{4C13FE32-E17D-4390-86E2-FF69FED40241}" sibTransId="{EB51A249-86A0-4291-B8C5-BDB07B0352C8}"/>
    <dgm:cxn modelId="{BBF054D4-12F9-4EFC-ADFE-4B5F23A090A2}" type="presOf" srcId="{85D46D0E-F92F-4C3A-8DC0-FB98437CDB2E}" destId="{8941A653-3BDB-49C1-9A1A-AA698CD070C2}" srcOrd="0" destOrd="0" presId="urn:microsoft.com/office/officeart/2005/8/layout/vList2"/>
    <dgm:cxn modelId="{98A82CD8-7FD1-4853-8C28-A22567BC5299}" srcId="{70ABF792-A920-49D7-9AE4-8600348833CC}" destId="{938C4811-7687-410D-A8E2-6499CC3EBBAD}" srcOrd="7" destOrd="0" parTransId="{4BE67A74-7116-4D80-A510-B06297C697D6}" sibTransId="{F787E8EF-1012-46BE-91EC-2956707FECDB}"/>
    <dgm:cxn modelId="{FB1ABAFB-3C4F-4081-ACC1-AE73361F7CEF}" type="presOf" srcId="{3CCDF734-B580-430E-B4B4-10AD08498D34}" destId="{4DA9C601-9F66-40A3-BA38-5861DBEBAE36}" srcOrd="0" destOrd="0" presId="urn:microsoft.com/office/officeart/2005/8/layout/vList2"/>
    <dgm:cxn modelId="{7DEB621F-855C-4A5A-8B07-30E896348018}" type="presParOf" srcId="{D6D76971-B3C3-4167-A842-82A97465A4FE}" destId="{DDC326CA-F453-44EC-B6E8-D1EFA024348F}" srcOrd="0" destOrd="0" presId="urn:microsoft.com/office/officeart/2005/8/layout/vList2"/>
    <dgm:cxn modelId="{8C9B6901-C07D-45C5-B992-1598F10AD13B}" type="presParOf" srcId="{D6D76971-B3C3-4167-A842-82A97465A4FE}" destId="{FC620AED-EAF7-456B-B296-D670EB508957}" srcOrd="1" destOrd="0" presId="urn:microsoft.com/office/officeart/2005/8/layout/vList2"/>
    <dgm:cxn modelId="{FF11B686-B3FB-4D28-9FD0-E5626E4011E1}" type="presParOf" srcId="{D6D76971-B3C3-4167-A842-82A97465A4FE}" destId="{8941A653-3BDB-49C1-9A1A-AA698CD070C2}" srcOrd="2" destOrd="0" presId="urn:microsoft.com/office/officeart/2005/8/layout/vList2"/>
    <dgm:cxn modelId="{1B3C2022-D48F-4188-8BD1-FF5B3164BC3D}" type="presParOf" srcId="{D6D76971-B3C3-4167-A842-82A97465A4FE}" destId="{F05A7A2E-C8B3-4B6F-96B0-496D74BC9D3D}" srcOrd="3" destOrd="0" presId="urn:microsoft.com/office/officeart/2005/8/layout/vList2"/>
    <dgm:cxn modelId="{4A06FA09-F144-417B-8466-7C1DFA417124}" type="presParOf" srcId="{D6D76971-B3C3-4167-A842-82A97465A4FE}" destId="{27E55B5A-1922-4830-BD19-30BE6AD3C54E}" srcOrd="4" destOrd="0" presId="urn:microsoft.com/office/officeart/2005/8/layout/vList2"/>
    <dgm:cxn modelId="{2C521DB2-6040-4AEF-8AB3-81BEC5F50C79}" type="presParOf" srcId="{D6D76971-B3C3-4167-A842-82A97465A4FE}" destId="{2206945E-24D9-4C7E-B3DF-A851CB3CBD14}" srcOrd="5" destOrd="0" presId="urn:microsoft.com/office/officeart/2005/8/layout/vList2"/>
    <dgm:cxn modelId="{D4784F1B-61C0-454F-896E-CC6F2913EE7F}" type="presParOf" srcId="{D6D76971-B3C3-4167-A842-82A97465A4FE}" destId="{D8E7CBFD-602B-4AC8-BBB0-F8AA08502ECE}" srcOrd="6" destOrd="0" presId="urn:microsoft.com/office/officeart/2005/8/layout/vList2"/>
    <dgm:cxn modelId="{0360353E-9D73-49DB-B66A-60D30B272CEA}" type="presParOf" srcId="{D6D76971-B3C3-4167-A842-82A97465A4FE}" destId="{90ABA734-4BCE-4B27-904B-FA1C79F76B2F}" srcOrd="7" destOrd="0" presId="urn:microsoft.com/office/officeart/2005/8/layout/vList2"/>
    <dgm:cxn modelId="{C98EDEA2-CBE0-4FE1-B930-2ADD0F74A9A1}" type="presParOf" srcId="{D6D76971-B3C3-4167-A842-82A97465A4FE}" destId="{E308C384-9283-450E-A189-6F6400551BF9}" srcOrd="8" destOrd="0" presId="urn:microsoft.com/office/officeart/2005/8/layout/vList2"/>
    <dgm:cxn modelId="{BD13CA85-8A4D-4289-A0B9-35594C262F11}" type="presParOf" srcId="{D6D76971-B3C3-4167-A842-82A97465A4FE}" destId="{BFBDB38B-0E03-43A3-B5F1-5872FAD53366}" srcOrd="9" destOrd="0" presId="urn:microsoft.com/office/officeart/2005/8/layout/vList2"/>
    <dgm:cxn modelId="{ACCDE838-AE20-4488-8724-57B3286A4DD2}" type="presParOf" srcId="{D6D76971-B3C3-4167-A842-82A97465A4FE}" destId="{E6AEB6EA-CD0F-4B2C-ABA4-3CE79A6BABC0}" srcOrd="10" destOrd="0" presId="urn:microsoft.com/office/officeart/2005/8/layout/vList2"/>
    <dgm:cxn modelId="{D95FF25C-FEA9-4B31-A312-546FF12ACBB0}" type="presParOf" srcId="{D6D76971-B3C3-4167-A842-82A97465A4FE}" destId="{803050CE-50D5-422E-B530-157DCE7142AD}" srcOrd="11" destOrd="0" presId="urn:microsoft.com/office/officeart/2005/8/layout/vList2"/>
    <dgm:cxn modelId="{159A6D23-1626-4C1D-841B-4BF91B5DDFFA}" type="presParOf" srcId="{D6D76971-B3C3-4167-A842-82A97465A4FE}" destId="{4DA9C601-9F66-40A3-BA38-5861DBEBAE36}" srcOrd="12" destOrd="0" presId="urn:microsoft.com/office/officeart/2005/8/layout/vList2"/>
    <dgm:cxn modelId="{98061AEA-2357-48AB-8085-C43A88594729}" type="presParOf" srcId="{D6D76971-B3C3-4167-A842-82A97465A4FE}" destId="{D2C47635-5AE5-48F0-9A86-61C21D0C1608}" srcOrd="13" destOrd="0" presId="urn:microsoft.com/office/officeart/2005/8/layout/vList2"/>
    <dgm:cxn modelId="{FF27DB1D-2A40-4B8F-A39B-B9C60435D2FA}" type="presParOf" srcId="{D6D76971-B3C3-4167-A842-82A97465A4FE}" destId="{5082B6E5-21A2-4968-8AD4-D7FB320821D7}" srcOrd="1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A985DE-4C71-478D-B23C-049207BE09F0}">
      <dsp:nvSpPr>
        <dsp:cNvPr id="0" name=""/>
        <dsp:cNvSpPr/>
      </dsp:nvSpPr>
      <dsp:spPr>
        <a:xfrm>
          <a:off x="791" y="0"/>
          <a:ext cx="3205646" cy="338479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647" tIns="0" rIns="316647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Prompt user input for risk tolerance, capital, and stocks.</a:t>
          </a:r>
        </a:p>
      </dsp:txBody>
      <dsp:txXfrm>
        <a:off x="791" y="1353919"/>
        <a:ext cx="3205646" cy="2030879"/>
      </dsp:txXfrm>
    </dsp:sp>
    <dsp:sp modelId="{27E0BDE2-E554-4837-89F7-3079FF7F135A}">
      <dsp:nvSpPr>
        <dsp:cNvPr id="0" name=""/>
        <dsp:cNvSpPr/>
      </dsp:nvSpPr>
      <dsp:spPr>
        <a:xfrm>
          <a:off x="791" y="0"/>
          <a:ext cx="3205646" cy="1353919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647" tIns="165100" rIns="31664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791" y="0"/>
        <a:ext cx="3205646" cy="1353919"/>
      </dsp:txXfrm>
    </dsp:sp>
    <dsp:sp modelId="{2ED904D5-288E-4A1F-8AED-7FD14480DF17}">
      <dsp:nvSpPr>
        <dsp:cNvPr id="0" name=""/>
        <dsp:cNvSpPr/>
      </dsp:nvSpPr>
      <dsp:spPr>
        <a:xfrm>
          <a:off x="3462889" y="0"/>
          <a:ext cx="3205646" cy="338479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647" tIns="0" rIns="316647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Calculate optimal combo and weightings of input portfolio while respecting risk tolerance levels.</a:t>
          </a:r>
        </a:p>
      </dsp:txBody>
      <dsp:txXfrm>
        <a:off x="3462889" y="1353919"/>
        <a:ext cx="3205646" cy="2030879"/>
      </dsp:txXfrm>
    </dsp:sp>
    <dsp:sp modelId="{C2C51054-B8AF-487D-8EEB-BA20BD43A6A8}">
      <dsp:nvSpPr>
        <dsp:cNvPr id="0" name=""/>
        <dsp:cNvSpPr/>
      </dsp:nvSpPr>
      <dsp:spPr>
        <a:xfrm>
          <a:off x="3462889" y="0"/>
          <a:ext cx="3205646" cy="1353919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647" tIns="165100" rIns="31664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462889" y="0"/>
        <a:ext cx="3205646" cy="1353919"/>
      </dsp:txXfrm>
    </dsp:sp>
    <dsp:sp modelId="{CBB6B777-7844-4B0E-BE85-71AF3FB69FDC}">
      <dsp:nvSpPr>
        <dsp:cNvPr id="0" name=""/>
        <dsp:cNvSpPr/>
      </dsp:nvSpPr>
      <dsp:spPr>
        <a:xfrm>
          <a:off x="6924987" y="0"/>
          <a:ext cx="3205646" cy="338479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647" tIns="0" rIns="316647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Produce optimal weightings and trading signal based on model time period.</a:t>
          </a:r>
        </a:p>
      </dsp:txBody>
      <dsp:txXfrm>
        <a:off x="6924987" y="1353919"/>
        <a:ext cx="3205646" cy="2030879"/>
      </dsp:txXfrm>
    </dsp:sp>
    <dsp:sp modelId="{EBBA0859-9AE1-4A18-8C88-A47682827FFF}">
      <dsp:nvSpPr>
        <dsp:cNvPr id="0" name=""/>
        <dsp:cNvSpPr/>
      </dsp:nvSpPr>
      <dsp:spPr>
        <a:xfrm>
          <a:off x="6924987" y="0"/>
          <a:ext cx="3205646" cy="1353919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647" tIns="165100" rIns="31664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6924987" y="0"/>
        <a:ext cx="3205646" cy="135391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C326CA-F453-44EC-B6E8-D1EFA024348F}">
      <dsp:nvSpPr>
        <dsp:cNvPr id="0" name=""/>
        <dsp:cNvSpPr/>
      </dsp:nvSpPr>
      <dsp:spPr>
        <a:xfrm>
          <a:off x="0" y="8866"/>
          <a:ext cx="216488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NVDA</a:t>
          </a:r>
        </a:p>
      </dsp:txBody>
      <dsp:txXfrm>
        <a:off x="28100" y="36966"/>
        <a:ext cx="2108680" cy="519439"/>
      </dsp:txXfrm>
    </dsp:sp>
    <dsp:sp modelId="{8941A653-3BDB-49C1-9A1A-AA698CD070C2}">
      <dsp:nvSpPr>
        <dsp:cNvPr id="0" name=""/>
        <dsp:cNvSpPr/>
      </dsp:nvSpPr>
      <dsp:spPr>
        <a:xfrm>
          <a:off x="0" y="653626"/>
          <a:ext cx="216488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QCOM</a:t>
          </a:r>
        </a:p>
      </dsp:txBody>
      <dsp:txXfrm>
        <a:off x="28100" y="681726"/>
        <a:ext cx="2108680" cy="519439"/>
      </dsp:txXfrm>
    </dsp:sp>
    <dsp:sp modelId="{27E55B5A-1922-4830-BD19-30BE6AD3C54E}">
      <dsp:nvSpPr>
        <dsp:cNvPr id="0" name=""/>
        <dsp:cNvSpPr/>
      </dsp:nvSpPr>
      <dsp:spPr>
        <a:xfrm>
          <a:off x="0" y="1298386"/>
          <a:ext cx="216488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RIO</a:t>
          </a:r>
        </a:p>
      </dsp:txBody>
      <dsp:txXfrm>
        <a:off x="28100" y="1326486"/>
        <a:ext cx="2108680" cy="519439"/>
      </dsp:txXfrm>
    </dsp:sp>
    <dsp:sp modelId="{D8E7CBFD-602B-4AC8-BBB0-F8AA08502ECE}">
      <dsp:nvSpPr>
        <dsp:cNvPr id="0" name=""/>
        <dsp:cNvSpPr/>
      </dsp:nvSpPr>
      <dsp:spPr>
        <a:xfrm>
          <a:off x="0" y="1943146"/>
          <a:ext cx="216488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TSLA</a:t>
          </a:r>
        </a:p>
      </dsp:txBody>
      <dsp:txXfrm>
        <a:off x="28100" y="1971246"/>
        <a:ext cx="2108680" cy="519439"/>
      </dsp:txXfrm>
    </dsp:sp>
    <dsp:sp modelId="{E308C384-9283-450E-A189-6F6400551BF9}">
      <dsp:nvSpPr>
        <dsp:cNvPr id="0" name=""/>
        <dsp:cNvSpPr/>
      </dsp:nvSpPr>
      <dsp:spPr>
        <a:xfrm>
          <a:off x="0" y="2587906"/>
          <a:ext cx="216488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TSM</a:t>
          </a:r>
        </a:p>
      </dsp:txBody>
      <dsp:txXfrm>
        <a:off x="28100" y="2616006"/>
        <a:ext cx="2108680" cy="519439"/>
      </dsp:txXfrm>
    </dsp:sp>
    <dsp:sp modelId="{E6AEB6EA-CD0F-4B2C-ABA4-3CE79A6BABC0}">
      <dsp:nvSpPr>
        <dsp:cNvPr id="0" name=""/>
        <dsp:cNvSpPr/>
      </dsp:nvSpPr>
      <dsp:spPr>
        <a:xfrm>
          <a:off x="0" y="3232666"/>
          <a:ext cx="216488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VALE</a:t>
          </a:r>
        </a:p>
      </dsp:txBody>
      <dsp:txXfrm>
        <a:off x="28100" y="3260766"/>
        <a:ext cx="2108680" cy="519439"/>
      </dsp:txXfrm>
    </dsp:sp>
    <dsp:sp modelId="{4DA9C601-9F66-40A3-BA38-5861DBEBAE36}">
      <dsp:nvSpPr>
        <dsp:cNvPr id="0" name=""/>
        <dsp:cNvSpPr/>
      </dsp:nvSpPr>
      <dsp:spPr>
        <a:xfrm>
          <a:off x="0" y="3877426"/>
          <a:ext cx="216488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VOO (control)</a:t>
          </a:r>
        </a:p>
      </dsp:txBody>
      <dsp:txXfrm>
        <a:off x="28100" y="3905526"/>
        <a:ext cx="2108680" cy="51943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C326CA-F453-44EC-B6E8-D1EFA024348F}">
      <dsp:nvSpPr>
        <dsp:cNvPr id="0" name=""/>
        <dsp:cNvSpPr/>
      </dsp:nvSpPr>
      <dsp:spPr>
        <a:xfrm>
          <a:off x="0" y="4546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AMAT</a:t>
          </a:r>
        </a:p>
      </dsp:txBody>
      <dsp:txXfrm>
        <a:off x="24588" y="29134"/>
        <a:ext cx="1965491" cy="454509"/>
      </dsp:txXfrm>
    </dsp:sp>
    <dsp:sp modelId="{8941A653-3BDB-49C1-9A1A-AA698CD070C2}">
      <dsp:nvSpPr>
        <dsp:cNvPr id="0" name=""/>
        <dsp:cNvSpPr/>
      </dsp:nvSpPr>
      <dsp:spPr>
        <a:xfrm>
          <a:off x="0" y="568711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AMD</a:t>
          </a:r>
        </a:p>
      </dsp:txBody>
      <dsp:txXfrm>
        <a:off x="24588" y="593299"/>
        <a:ext cx="1965491" cy="454509"/>
      </dsp:txXfrm>
    </dsp:sp>
    <dsp:sp modelId="{27E55B5A-1922-4830-BD19-30BE6AD3C54E}">
      <dsp:nvSpPr>
        <dsp:cNvPr id="0" name=""/>
        <dsp:cNvSpPr/>
      </dsp:nvSpPr>
      <dsp:spPr>
        <a:xfrm>
          <a:off x="0" y="1132876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BHP</a:t>
          </a:r>
        </a:p>
      </dsp:txBody>
      <dsp:txXfrm>
        <a:off x="24588" y="1157464"/>
        <a:ext cx="1965491" cy="454509"/>
      </dsp:txXfrm>
    </dsp:sp>
    <dsp:sp modelId="{D8E7CBFD-602B-4AC8-BBB0-F8AA08502ECE}">
      <dsp:nvSpPr>
        <dsp:cNvPr id="0" name=""/>
        <dsp:cNvSpPr/>
      </dsp:nvSpPr>
      <dsp:spPr>
        <a:xfrm>
          <a:off x="0" y="1697041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DDD</a:t>
          </a:r>
        </a:p>
      </dsp:txBody>
      <dsp:txXfrm>
        <a:off x="24588" y="1721629"/>
        <a:ext cx="1965491" cy="454509"/>
      </dsp:txXfrm>
    </dsp:sp>
    <dsp:sp modelId="{E308C384-9283-450E-A189-6F6400551BF9}">
      <dsp:nvSpPr>
        <dsp:cNvPr id="0" name=""/>
        <dsp:cNvSpPr/>
      </dsp:nvSpPr>
      <dsp:spPr>
        <a:xfrm>
          <a:off x="0" y="2261206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F</a:t>
          </a:r>
        </a:p>
      </dsp:txBody>
      <dsp:txXfrm>
        <a:off x="24588" y="2285794"/>
        <a:ext cx="1965491" cy="454509"/>
      </dsp:txXfrm>
    </dsp:sp>
    <dsp:sp modelId="{E6AEB6EA-CD0F-4B2C-ABA4-3CE79A6BABC0}">
      <dsp:nvSpPr>
        <dsp:cNvPr id="0" name=""/>
        <dsp:cNvSpPr/>
      </dsp:nvSpPr>
      <dsp:spPr>
        <a:xfrm>
          <a:off x="0" y="2825371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FCX</a:t>
          </a:r>
        </a:p>
      </dsp:txBody>
      <dsp:txXfrm>
        <a:off x="24588" y="2849959"/>
        <a:ext cx="1965491" cy="454509"/>
      </dsp:txXfrm>
    </dsp:sp>
    <dsp:sp modelId="{4DA9C601-9F66-40A3-BA38-5861DBEBAE36}">
      <dsp:nvSpPr>
        <dsp:cNvPr id="0" name=""/>
        <dsp:cNvSpPr/>
      </dsp:nvSpPr>
      <dsp:spPr>
        <a:xfrm>
          <a:off x="0" y="3389536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INTC</a:t>
          </a:r>
        </a:p>
      </dsp:txBody>
      <dsp:txXfrm>
        <a:off x="24588" y="3414124"/>
        <a:ext cx="1965491" cy="454509"/>
      </dsp:txXfrm>
    </dsp:sp>
    <dsp:sp modelId="{5082B6E5-21A2-4968-8AD4-D7FB320821D7}">
      <dsp:nvSpPr>
        <dsp:cNvPr id="0" name=""/>
        <dsp:cNvSpPr/>
      </dsp:nvSpPr>
      <dsp:spPr>
        <a:xfrm>
          <a:off x="0" y="3953701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MSFT</a:t>
          </a:r>
        </a:p>
      </dsp:txBody>
      <dsp:txXfrm>
        <a:off x="24588" y="3978289"/>
        <a:ext cx="1965491" cy="4545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2DD5F4-36ED-43AC-8722-8A52C015533F}" type="datetimeFigureOut">
              <a:rPr lang="en-US" smtClean="0"/>
              <a:t>2021-10-06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E1808F-5805-4EF7-914D-03A1961CD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993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1808F-5805-4EF7-914D-03A1961CD42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967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The objective of this project was to build two models, the first to predict a trading trigger method &amp; the second to optimize client portfolio of stocks.</a:t>
            </a:r>
          </a:p>
          <a:p>
            <a:pPr marL="0" indent="0">
              <a:buFont typeface="Arial" panose="020B0604020202020204" pitchFamily="34" charset="0"/>
              <a:buNone/>
            </a:pPr>
            <a:br>
              <a:rPr lang="en-US" dirty="0"/>
            </a:b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Stock Signal Model: Uses historical performance to signal stock movements &amp; predicts near term direction. This model also performs back-testing.</a:t>
            </a:r>
          </a:p>
          <a:p>
            <a:pPr marL="0" indent="0">
              <a:buFont typeface="Arial" panose="020B0604020202020204" pitchFamily="34" charset="0"/>
              <a:buNone/>
            </a:pPr>
            <a:br>
              <a:rPr lang="en-US" dirty="0"/>
            </a:b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• Portfolio Optimizer Model: Given a user’s preferred portfolio of stocks and starting capital, the model optimizes the stock weightings for a specific criteria</a:t>
            </a:r>
          </a:p>
          <a:p>
            <a:pPr marL="0" indent="0">
              <a:buFont typeface="Arial" panose="020B0604020202020204" pitchFamily="34" charset="0"/>
              <a:buNone/>
            </a:pPr>
            <a:br>
              <a:rPr lang="en-US" dirty="0"/>
            </a:b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• Max Sharpe Ratio (Highest Risk)</a:t>
            </a:r>
          </a:p>
          <a:p>
            <a:pPr marL="0" indent="0">
              <a:buFont typeface="Arial" panose="020B0604020202020204" pitchFamily="34" charset="0"/>
              <a:buNone/>
            </a:pPr>
            <a:br>
              <a:rPr lang="en-US" dirty="0"/>
            </a:b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• Minimum Volatility (Lowest Risk)</a:t>
            </a:r>
          </a:p>
          <a:p>
            <a:pPr marL="0" indent="0">
              <a:buFont typeface="Arial" panose="020B0604020202020204" pitchFamily="34" charset="0"/>
              <a:buNone/>
            </a:pPr>
            <a:br>
              <a:rPr lang="en-US" dirty="0"/>
            </a:b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• Efficient Risk (User sets acceptable volatility limit for Portfolio)</a:t>
            </a:r>
            <a:br>
              <a:rPr lang="en-US" dirty="0"/>
            </a:b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The above models have been successfully built using a 15 stock portfolio covering the Tech, Mining and Car industries with the Vanguard 500 Index Fund ETF VOO serving as a alternative (risk reducing investment option &amp; performance benchmark)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1808F-5805-4EF7-914D-03A1961CD42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341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FE06FC-E540-4D07-900D-2E42A9F7315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010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TSM : Taiwan Semiconductor Manufacturing Company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QCOM : Qualcomm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AMAT : Applied Materials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AMD : Advanced Micro Devices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NVDA : Nvidia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DDD : 3D Systems Corp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FCX : Freeport </a:t>
            </a:r>
            <a:r>
              <a:rPr lang="en-US" b="0" i="0" dirty="0" err="1">
                <a:solidFill>
                  <a:srgbClr val="24292F"/>
                </a:solidFill>
                <a:effectLst/>
                <a:latin typeface="-apple-system"/>
              </a:rPr>
              <a:t>McMoran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RIO : Rio Tinto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TSLA : Tesla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F : Ford Motor Company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VALE : Vale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BHP : BHP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INTC : Intel Corporation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MSFT : Microsoft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VLKAF : Volkswagen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VOO: </a:t>
            </a:r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Vanguard 500 Index Fund ETF as our control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1808F-5805-4EF7-914D-03A1961CD42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3850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1808F-5805-4EF7-914D-03A1961CD42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8367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•As an investor, I want to know the most efficient stock weights for my portfolio so that potential profits are maximized.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## Open the application</a:t>
            </a:r>
          </a:p>
          <a:p>
            <a:endParaRPr lang="en-US" b="0" i="0" dirty="0">
              <a:solidFill>
                <a:srgbClr val="1D1C1D"/>
              </a:solidFill>
              <a:effectLst/>
              <a:latin typeface="Slack-Lato"/>
            </a:endParaRPr>
          </a:p>
          <a:p>
            <a:endParaRPr lang="en-US" b="0" i="0" dirty="0">
              <a:solidFill>
                <a:srgbClr val="1D1C1D"/>
              </a:solidFill>
              <a:effectLst/>
              <a:latin typeface="Slack-Lato"/>
            </a:endParaRPr>
          </a:p>
          <a:p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•Given the first app launch, the user is prompted to begin, then prompted for their risk tolerance, total capital, and list of portfolio candidates.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## User Input</a:t>
            </a:r>
          </a:p>
          <a:p>
            <a:endParaRPr lang="en-US" b="0" i="0" dirty="0">
              <a:solidFill>
                <a:srgbClr val="1D1C1D"/>
              </a:solidFill>
              <a:effectLst/>
              <a:latin typeface="Slack-Lato"/>
            </a:endParaRPr>
          </a:p>
          <a:p>
            <a:endParaRPr lang="en-US" b="0" i="0" dirty="0">
              <a:solidFill>
                <a:srgbClr val="1D1C1D"/>
              </a:solidFill>
              <a:effectLst/>
              <a:latin typeface="Slack-Lato"/>
            </a:endParaRPr>
          </a:p>
          <a:p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•Given the completed user inputs, when the user selects submit, then the application retrieves historical data of the stock candidates.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1808F-5805-4EF7-914D-03A1961CD42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83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07B90E3A-1F0F-41BA-961A-4CF5B4B3F91F}" type="datetime1">
              <a:rPr lang="en-US" smtClean="0"/>
              <a:t>2021-10-06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3020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03822-8640-4C1C-AE9A-C6A4EB660B8E}" type="datetime1">
              <a:rPr lang="en-US" smtClean="0"/>
              <a:t>2021-10-06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6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0AE96-5885-4380-8E76-FE18A2D4C7AB}" type="datetime1">
              <a:rPr lang="en-US" smtClean="0"/>
              <a:t>2021-10-06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9236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A57D7-3DC3-48A6-83C2-E0C7183BF898}" type="datetime1">
              <a:rPr lang="en-US" smtClean="0"/>
              <a:t>2021-10-06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8902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ECF5-DC12-4125-BC2D-2755D3591F03}" type="datetime1">
              <a:rPr lang="en-US" smtClean="0"/>
              <a:t>2021-10-06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9217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24778-A3D9-4857-85E3-7C4E127FDB16}" type="datetime1">
              <a:rPr lang="en-US" smtClean="0"/>
              <a:t>2021-10-06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0764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B5759-0C7F-4857-A9B1-8FBE569F9687}" type="datetime1">
              <a:rPr lang="en-US" smtClean="0"/>
              <a:t>2021-10-06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1972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A2142-057F-4AD5-BB01-9E89D925B56B}" type="datetime1">
              <a:rPr lang="en-US" smtClean="0"/>
              <a:t>2021-10-06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8130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57389-B74A-46B6-A5CF-26A5DF2CCE52}" type="datetime1">
              <a:rPr lang="en-US" smtClean="0"/>
              <a:t>2021-10-06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930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A278F-96F1-4817-8FB2-D703AA8F0E18}" type="datetime1">
              <a:rPr lang="en-US" smtClean="0"/>
              <a:t>2021-10-06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905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9D9FB-19B0-42BA-ADF4-1B30CC2A4C55}" type="datetime1">
              <a:rPr lang="en-US" smtClean="0"/>
              <a:t>2021-10-06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998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BAFBA-6D09-409E-BF3F-ABE38A25FE51}" type="datetime1">
              <a:rPr lang="en-US" smtClean="0"/>
              <a:t>2021-10-06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263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0400D-6855-4FFB-A704-6DFD9A7161ED}" type="datetime1">
              <a:rPr lang="en-US" smtClean="0"/>
              <a:t>2021-10-06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742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F1AC3-1CF9-43AF-B3B7-A44B791BA973}" type="datetime1">
              <a:rPr lang="en-US" smtClean="0"/>
              <a:t>2021-10-06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453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68B07-9088-478B-ABCA-4185F36DE40E}" type="datetime1">
              <a:rPr lang="en-US" smtClean="0"/>
              <a:t>2021-10-06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243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447F-5C34-4CF0-AC9F-E69DB4B089C0}" type="datetime1">
              <a:rPr lang="en-US" smtClean="0"/>
              <a:t>2021-10-06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252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72DCD-9013-420F-8973-09DC7268BE14}" type="datetime1">
              <a:rPr lang="en-US" smtClean="0"/>
              <a:t>2021-10-06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165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AD0092B-7C43-4178-977A-0749CEBFEAA5}" type="datetime1">
              <a:rPr lang="en-US" smtClean="0"/>
              <a:t>2021-10-06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8568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13" Type="http://schemas.openxmlformats.org/officeDocument/2006/relationships/diagramQuickStyle" Target="../diagrams/quickStyle3.xml"/><Relationship Id="rId3" Type="http://schemas.openxmlformats.org/officeDocument/2006/relationships/image" Target="../media/image8.png"/><Relationship Id="rId7" Type="http://schemas.openxmlformats.org/officeDocument/2006/relationships/diagramLayout" Target="../diagrams/layout2.xml"/><Relationship Id="rId12" Type="http://schemas.openxmlformats.org/officeDocument/2006/relationships/diagramLayout" Target="../diagrams/layout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.xml"/><Relationship Id="rId11" Type="http://schemas.openxmlformats.org/officeDocument/2006/relationships/diagramData" Target="../diagrams/data3.xml"/><Relationship Id="rId5" Type="http://schemas.openxmlformats.org/officeDocument/2006/relationships/image" Target="../media/image10.png"/><Relationship Id="rId15" Type="http://schemas.microsoft.com/office/2007/relationships/diagramDrawing" Target="../diagrams/drawing3.xml"/><Relationship Id="rId10" Type="http://schemas.microsoft.com/office/2007/relationships/diagramDrawing" Target="../diagrams/drawing2.xml"/><Relationship Id="rId4" Type="http://schemas.openxmlformats.org/officeDocument/2006/relationships/image" Target="../media/image9.png"/><Relationship Id="rId9" Type="http://schemas.openxmlformats.org/officeDocument/2006/relationships/diagramColors" Target="../diagrams/colors2.xml"/><Relationship Id="rId14" Type="http://schemas.openxmlformats.org/officeDocument/2006/relationships/diagramColors" Target="../diagrams/colors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1255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B585117-A620-4F85-A375-BF97CAF2A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431" y="3419338"/>
            <a:ext cx="6457160" cy="33107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BCF8AC-B80C-4DEB-B413-D71B08668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982" y="127866"/>
            <a:ext cx="8273995" cy="1432920"/>
          </a:xfrm>
        </p:spPr>
        <p:txBody>
          <a:bodyPr>
            <a:normAutofit/>
          </a:bodyPr>
          <a:lstStyle/>
          <a:p>
            <a:r>
              <a:rPr lang="en-US" b="1" dirty="0"/>
              <a:t>Portfolio Optimization: </a:t>
            </a:r>
            <a:br>
              <a:rPr lang="en-US" b="1" dirty="0"/>
            </a:br>
            <a:r>
              <a:rPr lang="en-US" b="1" dirty="0"/>
              <a:t>Max Sharpe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03E14-7BB2-4BAD-9EBC-B4D7AA925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066" y="1574809"/>
            <a:ext cx="4179073" cy="4988443"/>
          </a:xfrm>
        </p:spPr>
        <p:txBody>
          <a:bodyPr>
            <a:normAutofit/>
          </a:bodyPr>
          <a:lstStyle/>
          <a:p>
            <a:r>
              <a:rPr lang="en-US" sz="2400" dirty="0"/>
              <a:t>Initial Portfolio $1M</a:t>
            </a:r>
          </a:p>
          <a:p>
            <a:r>
              <a:rPr lang="en-US" sz="2400" dirty="0"/>
              <a:t>10,000 Random Portfolios</a:t>
            </a:r>
          </a:p>
          <a:p>
            <a:r>
              <a:rPr lang="en-US" sz="2400" dirty="0"/>
              <a:t>Randomly assigned weights to stock dataset</a:t>
            </a:r>
          </a:p>
          <a:p>
            <a:r>
              <a:rPr lang="en-US" sz="2400" dirty="0"/>
              <a:t>Constraints:</a:t>
            </a:r>
          </a:p>
          <a:p>
            <a:pPr marL="0" indent="0">
              <a:buNone/>
            </a:pPr>
            <a:r>
              <a:rPr lang="en-US" sz="2400" dirty="0"/>
              <a:t>	Sum of weights = 1.0</a:t>
            </a:r>
          </a:p>
          <a:p>
            <a:r>
              <a:rPr lang="en-US" sz="2400" dirty="0"/>
              <a:t>Cleaned Weights: Ensured that stock purchase allotments were in whole numbers 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A085DF2-4B64-4102-8A19-C97A73F973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9312850"/>
              </p:ext>
            </p:extLst>
          </p:nvPr>
        </p:nvGraphicFramePr>
        <p:xfrm>
          <a:off x="6078727" y="1282156"/>
          <a:ext cx="3027386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3693">
                  <a:extLst>
                    <a:ext uri="{9D8B030D-6E8A-4147-A177-3AD203B41FA5}">
                      <a16:colId xmlns:a16="http://schemas.microsoft.com/office/drawing/2014/main" val="3850881705"/>
                    </a:ext>
                  </a:extLst>
                </a:gridCol>
                <a:gridCol w="1513693">
                  <a:extLst>
                    <a:ext uri="{9D8B030D-6E8A-4147-A177-3AD203B41FA5}">
                      <a16:colId xmlns:a16="http://schemas.microsoft.com/office/drawing/2014/main" val="2238122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Measure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329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Exp. Ann. Return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119.3%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9751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Annual Volatility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48.6%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6437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Sharpe 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643332"/>
                  </a:ext>
                </a:extLst>
              </a:tr>
            </a:tbl>
          </a:graphicData>
        </a:graphic>
      </p:graphicFrame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1E85ECFD-AC03-4B20-A6B3-5C086A44F4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0026681"/>
              </p:ext>
            </p:extLst>
          </p:nvPr>
        </p:nvGraphicFramePr>
        <p:xfrm>
          <a:off x="9726249" y="1454876"/>
          <a:ext cx="2102678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7844">
                  <a:extLst>
                    <a:ext uri="{9D8B030D-6E8A-4147-A177-3AD203B41FA5}">
                      <a16:colId xmlns:a16="http://schemas.microsoft.com/office/drawing/2014/main" val="3356201377"/>
                    </a:ext>
                  </a:extLst>
                </a:gridCol>
                <a:gridCol w="1024834">
                  <a:extLst>
                    <a:ext uri="{9D8B030D-6E8A-4147-A177-3AD203B41FA5}">
                      <a16:colId xmlns:a16="http://schemas.microsoft.com/office/drawing/2014/main" val="7028775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 Shares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280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TSM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861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AMD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2251456"/>
                  </a:ext>
                </a:extLst>
              </a:tr>
              <a:tr h="243711">
                <a:tc>
                  <a:txBody>
                    <a:bodyPr/>
                    <a:lstStyle/>
                    <a:p>
                      <a:r>
                        <a:rPr lang="en-US" dirty="0"/>
                        <a:t>NVDA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9900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TSLA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8160425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55DAA595-EE4E-4194-AC24-585171A62359}"/>
              </a:ext>
            </a:extLst>
          </p:cNvPr>
          <p:cNvSpPr txBox="1"/>
          <p:nvPr/>
        </p:nvSpPr>
        <p:spPr>
          <a:xfrm>
            <a:off x="9673239" y="1027873"/>
            <a:ext cx="2155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Discrete Allocation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63A578-2009-4597-9A23-6BC18C6E8FBD}"/>
              </a:ext>
            </a:extLst>
          </p:cNvPr>
          <p:cNvSpPr txBox="1"/>
          <p:nvPr/>
        </p:nvSpPr>
        <p:spPr>
          <a:xfrm>
            <a:off x="6514576" y="844326"/>
            <a:ext cx="2155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Max. Sharpe Results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8724081-57B7-4BE0-8B1A-AAA838C983A3}"/>
              </a:ext>
            </a:extLst>
          </p:cNvPr>
          <p:cNvSpPr/>
          <p:nvPr/>
        </p:nvSpPr>
        <p:spPr>
          <a:xfrm>
            <a:off x="9182129" y="4213913"/>
            <a:ext cx="339141" cy="38498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E48E06-031A-4B0A-91BA-08DFB7650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352309"/>
            <a:ext cx="551167" cy="377825"/>
          </a:xfrm>
        </p:spPr>
        <p:txBody>
          <a:bodyPr/>
          <a:lstStyle/>
          <a:p>
            <a:fld id="{15F22A96-E315-5548-B0BD-50EB9E02AB86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567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46EFAB6-D644-4C8A-B87F-8DF43DA0F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5097" y="3477030"/>
            <a:ext cx="6092613" cy="32499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BCF8AC-B80C-4DEB-B413-D71B08668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615" y="192348"/>
            <a:ext cx="9021418" cy="1307304"/>
          </a:xfrm>
        </p:spPr>
        <p:txBody>
          <a:bodyPr>
            <a:normAutofit/>
          </a:bodyPr>
          <a:lstStyle/>
          <a:p>
            <a:r>
              <a:rPr lang="en-US" b="1" dirty="0"/>
              <a:t>Portfolio Optimization: </a:t>
            </a:r>
            <a:br>
              <a:rPr lang="en-US" b="1" dirty="0"/>
            </a:br>
            <a:r>
              <a:rPr lang="en-US" b="1" dirty="0"/>
              <a:t>Min. Volatility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03E14-7BB2-4BAD-9EBC-B4D7AA925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148" y="1954924"/>
            <a:ext cx="4179073" cy="4618444"/>
          </a:xfrm>
        </p:spPr>
        <p:txBody>
          <a:bodyPr>
            <a:normAutofit/>
          </a:bodyPr>
          <a:lstStyle/>
          <a:p>
            <a:r>
              <a:rPr lang="en-US" sz="2400" dirty="0"/>
              <a:t>Same set up as first case</a:t>
            </a:r>
          </a:p>
          <a:p>
            <a:r>
              <a:rPr lang="en-US" sz="2400" dirty="0"/>
              <a:t>Constraints:</a:t>
            </a:r>
          </a:p>
          <a:p>
            <a:pPr lvl="1"/>
            <a:r>
              <a:rPr lang="en-US" sz="2400" dirty="0"/>
              <a:t>Efficient Frontier set to minimum volatility</a:t>
            </a:r>
          </a:p>
          <a:p>
            <a:r>
              <a:rPr lang="en-US" sz="2400" dirty="0"/>
              <a:t>Sum of weights = 1.0</a:t>
            </a:r>
          </a:p>
          <a:p>
            <a:r>
              <a:rPr lang="en-US" sz="2400" dirty="0"/>
              <a:t>Observations: </a:t>
            </a:r>
          </a:p>
          <a:p>
            <a:pPr lvl="1"/>
            <a:r>
              <a:rPr lang="en-US" sz="2400" dirty="0"/>
              <a:t>99% of the initial investment was allocated to just one stock (VOO)</a:t>
            </a:r>
          </a:p>
          <a:p>
            <a:endParaRPr lang="en-US" sz="2600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A085DF2-4B64-4102-8A19-C97A73F973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8694552"/>
              </p:ext>
            </p:extLst>
          </p:nvPr>
        </p:nvGraphicFramePr>
        <p:xfrm>
          <a:off x="6421244" y="1223904"/>
          <a:ext cx="3027386" cy="2016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3693">
                  <a:extLst>
                    <a:ext uri="{9D8B030D-6E8A-4147-A177-3AD203B41FA5}">
                      <a16:colId xmlns:a16="http://schemas.microsoft.com/office/drawing/2014/main" val="3850881705"/>
                    </a:ext>
                  </a:extLst>
                </a:gridCol>
                <a:gridCol w="1513693">
                  <a:extLst>
                    <a:ext uri="{9D8B030D-6E8A-4147-A177-3AD203B41FA5}">
                      <a16:colId xmlns:a16="http://schemas.microsoft.com/office/drawing/2014/main" val="2238122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329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Exp. Ann. Return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24.5%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9751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Annual Volatility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23.0%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6437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Sharpe 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643332"/>
                  </a:ext>
                </a:extLst>
              </a:tr>
            </a:tbl>
          </a:graphicData>
        </a:graphic>
      </p:graphicFrame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1E85ECFD-AC03-4B20-A6B3-5C086A44F4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7958201"/>
              </p:ext>
            </p:extLst>
          </p:nvPr>
        </p:nvGraphicFramePr>
        <p:xfrm>
          <a:off x="9682022" y="2133155"/>
          <a:ext cx="215568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7844">
                  <a:extLst>
                    <a:ext uri="{9D8B030D-6E8A-4147-A177-3AD203B41FA5}">
                      <a16:colId xmlns:a16="http://schemas.microsoft.com/office/drawing/2014/main" val="3356201377"/>
                    </a:ext>
                  </a:extLst>
                </a:gridCol>
                <a:gridCol w="1077844">
                  <a:extLst>
                    <a:ext uri="{9D8B030D-6E8A-4147-A177-3AD203B41FA5}">
                      <a16:colId xmlns:a16="http://schemas.microsoft.com/office/drawing/2014/main" val="7028775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 Shares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280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TSM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861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2251456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55DAA595-EE4E-4194-AC24-585171A62359}"/>
              </a:ext>
            </a:extLst>
          </p:cNvPr>
          <p:cNvSpPr txBox="1"/>
          <p:nvPr/>
        </p:nvSpPr>
        <p:spPr>
          <a:xfrm>
            <a:off x="9682022" y="1729517"/>
            <a:ext cx="2155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Discrete Allocation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63A578-2009-4597-9A23-6BC18C6E8FBD}"/>
              </a:ext>
            </a:extLst>
          </p:cNvPr>
          <p:cNvSpPr txBox="1"/>
          <p:nvPr/>
        </p:nvSpPr>
        <p:spPr>
          <a:xfrm>
            <a:off x="6678704" y="846000"/>
            <a:ext cx="2512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Min. Volatility Results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46EF0B9-DCAF-4F60-A042-05CE04ADBE72}"/>
              </a:ext>
            </a:extLst>
          </p:cNvPr>
          <p:cNvSpPr/>
          <p:nvPr/>
        </p:nvSpPr>
        <p:spPr>
          <a:xfrm>
            <a:off x="6678704" y="5816799"/>
            <a:ext cx="358592" cy="39040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F924DB-0B32-4FFB-925D-794EF41F7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706" y="6287827"/>
            <a:ext cx="551167" cy="377825"/>
          </a:xfrm>
        </p:spPr>
        <p:txBody>
          <a:bodyPr/>
          <a:lstStyle/>
          <a:p>
            <a:fld id="{15F22A96-E315-5548-B0BD-50EB9E02AB86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843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8019691-3695-4C62-B00A-A6333ECCD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242" y="3700910"/>
            <a:ext cx="6239022" cy="31061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BCF8AC-B80C-4DEB-B413-D71B08668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91" y="83039"/>
            <a:ext cx="9021418" cy="1588106"/>
          </a:xfrm>
        </p:spPr>
        <p:txBody>
          <a:bodyPr>
            <a:normAutofit/>
          </a:bodyPr>
          <a:lstStyle/>
          <a:p>
            <a:r>
              <a:rPr lang="en-US" b="1" dirty="0"/>
              <a:t>Portfolio Optimization: </a:t>
            </a:r>
            <a:br>
              <a:rPr lang="en-US" b="1" dirty="0"/>
            </a:br>
            <a:r>
              <a:rPr lang="en-US" b="1" dirty="0"/>
              <a:t>Efficient Risk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03E14-7BB2-4BAD-9EBC-B4D7AA925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148" y="2159876"/>
            <a:ext cx="4179073" cy="4081897"/>
          </a:xfrm>
        </p:spPr>
        <p:txBody>
          <a:bodyPr>
            <a:normAutofit/>
          </a:bodyPr>
          <a:lstStyle/>
          <a:p>
            <a:r>
              <a:rPr lang="en-US" sz="2600" dirty="0"/>
              <a:t>Constraints: </a:t>
            </a:r>
          </a:p>
          <a:p>
            <a:r>
              <a:rPr lang="en-US" sz="2600" dirty="0"/>
              <a:t>Sum of weights = 1.0</a:t>
            </a:r>
          </a:p>
          <a:p>
            <a:r>
              <a:rPr lang="en-US" sz="2600" dirty="0"/>
              <a:t>Max. Allowable Volatility pre-set to 30%</a:t>
            </a:r>
          </a:p>
          <a:p>
            <a:pPr marL="0" indent="0">
              <a:buNone/>
            </a:pPr>
            <a:endParaRPr lang="en-US" sz="2600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A085DF2-4B64-4102-8A19-C97A73F973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7506502"/>
              </p:ext>
            </p:extLst>
          </p:nvPr>
        </p:nvGraphicFramePr>
        <p:xfrm>
          <a:off x="6096000" y="1374337"/>
          <a:ext cx="3027386" cy="2016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3693">
                  <a:extLst>
                    <a:ext uri="{9D8B030D-6E8A-4147-A177-3AD203B41FA5}">
                      <a16:colId xmlns:a16="http://schemas.microsoft.com/office/drawing/2014/main" val="3850881705"/>
                    </a:ext>
                  </a:extLst>
                </a:gridCol>
                <a:gridCol w="1513693">
                  <a:extLst>
                    <a:ext uri="{9D8B030D-6E8A-4147-A177-3AD203B41FA5}">
                      <a16:colId xmlns:a16="http://schemas.microsoft.com/office/drawing/2014/main" val="2238122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329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Exp. Ann. Return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63.4%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9751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Annual Volatility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30.0%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6437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Sharpe 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2.05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64333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55DAA595-EE4E-4194-AC24-585171A62359}"/>
              </a:ext>
            </a:extLst>
          </p:cNvPr>
          <p:cNvSpPr txBox="1"/>
          <p:nvPr/>
        </p:nvSpPr>
        <p:spPr>
          <a:xfrm>
            <a:off x="9603458" y="165650"/>
            <a:ext cx="2155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Discrete Allocation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63A578-2009-4597-9A23-6BC18C6E8FBD}"/>
              </a:ext>
            </a:extLst>
          </p:cNvPr>
          <p:cNvSpPr txBox="1"/>
          <p:nvPr/>
        </p:nvSpPr>
        <p:spPr>
          <a:xfrm>
            <a:off x="6325287" y="905949"/>
            <a:ext cx="2512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Efficient Risk Results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46EF0B9-DCAF-4F60-A042-05CE04ADBE72}"/>
              </a:ext>
            </a:extLst>
          </p:cNvPr>
          <p:cNvSpPr/>
          <p:nvPr/>
        </p:nvSpPr>
        <p:spPr>
          <a:xfrm>
            <a:off x="7306952" y="5265370"/>
            <a:ext cx="455856" cy="43658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Table 9">
            <a:extLst>
              <a:ext uri="{FF2B5EF4-FFF2-40B4-BE49-F238E27FC236}">
                <a16:creationId xmlns:a16="http://schemas.microsoft.com/office/drawing/2014/main" id="{D4E7C433-A3D0-454B-9827-87A71569D6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0637318"/>
              </p:ext>
            </p:extLst>
          </p:nvPr>
        </p:nvGraphicFramePr>
        <p:xfrm>
          <a:off x="9629963" y="654906"/>
          <a:ext cx="2102678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7844">
                  <a:extLst>
                    <a:ext uri="{9D8B030D-6E8A-4147-A177-3AD203B41FA5}">
                      <a16:colId xmlns:a16="http://schemas.microsoft.com/office/drawing/2014/main" val="3356201377"/>
                    </a:ext>
                  </a:extLst>
                </a:gridCol>
                <a:gridCol w="1024834">
                  <a:extLst>
                    <a:ext uri="{9D8B030D-6E8A-4147-A177-3AD203B41FA5}">
                      <a16:colId xmlns:a16="http://schemas.microsoft.com/office/drawing/2014/main" val="702877507"/>
                    </a:ext>
                  </a:extLst>
                </a:gridCol>
              </a:tblGrid>
              <a:tr h="139090">
                <a:tc>
                  <a:txBody>
                    <a:bodyPr/>
                    <a:lstStyle/>
                    <a:p>
                      <a:r>
                        <a:rPr lang="en-US" dirty="0"/>
                        <a:t>Stock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 Shares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280045"/>
                  </a:ext>
                </a:extLst>
              </a:tr>
              <a:tr h="314549">
                <a:tc>
                  <a:txBody>
                    <a:bodyPr/>
                    <a:lstStyle/>
                    <a:p>
                      <a:r>
                        <a:rPr lang="en-US" dirty="0"/>
                        <a:t>TSM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861948"/>
                  </a:ext>
                </a:extLst>
              </a:tr>
              <a:tr h="314549">
                <a:tc>
                  <a:txBody>
                    <a:bodyPr/>
                    <a:lstStyle/>
                    <a:p>
                      <a:r>
                        <a:rPr lang="en-US" dirty="0"/>
                        <a:t>AMD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2251456"/>
                  </a:ext>
                </a:extLst>
              </a:tr>
              <a:tr h="314549">
                <a:tc>
                  <a:txBody>
                    <a:bodyPr/>
                    <a:lstStyle/>
                    <a:p>
                      <a:r>
                        <a:rPr lang="en-US" dirty="0"/>
                        <a:t>MSFT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5158802"/>
                  </a:ext>
                </a:extLst>
              </a:tr>
              <a:tr h="310240">
                <a:tc>
                  <a:txBody>
                    <a:bodyPr/>
                    <a:lstStyle/>
                    <a:p>
                      <a:r>
                        <a:rPr lang="en-US" dirty="0"/>
                        <a:t>NVDA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9900553"/>
                  </a:ext>
                </a:extLst>
              </a:tr>
              <a:tr h="314549">
                <a:tc>
                  <a:txBody>
                    <a:bodyPr/>
                    <a:lstStyle/>
                    <a:p>
                      <a:r>
                        <a:rPr lang="en-US" dirty="0"/>
                        <a:t>TSLA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8160425"/>
                  </a:ext>
                </a:extLst>
              </a:tr>
              <a:tr h="314549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1494901"/>
                  </a:ext>
                </a:extLst>
              </a:tr>
              <a:tr h="314549">
                <a:tc>
                  <a:txBody>
                    <a:bodyPr/>
                    <a:lstStyle/>
                    <a:p>
                      <a:r>
                        <a:rPr lang="en-US" dirty="0"/>
                        <a:t>VOO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3110671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05EAE1-A6DE-4D7F-8C81-4D58C6B8F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34736" y="6241773"/>
            <a:ext cx="551167" cy="377825"/>
          </a:xfrm>
        </p:spPr>
        <p:txBody>
          <a:bodyPr/>
          <a:lstStyle/>
          <a:p>
            <a:fld id="{15F22A96-E315-5548-B0BD-50EB9E02AB86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716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993D5-2E99-B141-8F31-49AB4C1B3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00" y="339499"/>
            <a:ext cx="4460568" cy="1608124"/>
          </a:xfrm>
        </p:spPr>
        <p:txBody>
          <a:bodyPr>
            <a:normAutofit/>
          </a:bodyPr>
          <a:lstStyle/>
          <a:p>
            <a:r>
              <a:rPr lang="en-US" sz="4000" b="1" dirty="0"/>
              <a:t>User stories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52586B-44E0-4399-B3EB-DE11ACB269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36" r="39755"/>
          <a:stretch/>
        </p:blipFill>
        <p:spPr>
          <a:xfrm>
            <a:off x="352935" y="914400"/>
            <a:ext cx="5997065" cy="541101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EA968-11F6-B246-8762-C15441B64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700" y="1947623"/>
            <a:ext cx="5082868" cy="4149213"/>
          </a:xfrm>
        </p:spPr>
        <p:txBody>
          <a:bodyPr>
            <a:normAutofit lnSpcReduction="10000"/>
          </a:bodyPr>
          <a:lstStyle/>
          <a:p>
            <a:r>
              <a:rPr lang="en-US" sz="2400" b="0" i="0" dirty="0">
                <a:effectLst/>
              </a:rPr>
              <a:t>As an investor, I want to know the most efficient stock weights for my portfolio so that potential profits are maximized</a:t>
            </a:r>
          </a:p>
          <a:p>
            <a:r>
              <a:rPr lang="en-US" sz="2400" dirty="0"/>
              <a:t>App launch and user begins, then prompted for their risk tolerance, total capital, and list of portfolio candidates</a:t>
            </a:r>
          </a:p>
          <a:p>
            <a:r>
              <a:rPr lang="en-US" sz="2400" dirty="0"/>
              <a:t>When submitted, then application retrieves historical data of the stock candidates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4F122-9EC5-46E7-A27A-385DF319E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21401" y="6136506"/>
            <a:ext cx="551167" cy="377825"/>
          </a:xfrm>
        </p:spPr>
        <p:txBody>
          <a:bodyPr/>
          <a:lstStyle/>
          <a:p>
            <a:fld id="{15F22A96-E315-5548-B0BD-50EB9E02AB86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9515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0F272-1DDD-425F-8F64-676CC7B43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555B31-BC42-493F-BADC-34C10D8BA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Expand UX:</a:t>
            </a:r>
          </a:p>
          <a:p>
            <a:pPr lvl="1"/>
            <a:r>
              <a:rPr lang="en-US" dirty="0"/>
              <a:t>Hyperlink to market knowledge</a:t>
            </a:r>
          </a:p>
          <a:p>
            <a:r>
              <a:rPr lang="en-US" dirty="0"/>
              <a:t>Expand Algorithm:</a:t>
            </a:r>
          </a:p>
          <a:p>
            <a:pPr lvl="1"/>
            <a:r>
              <a:rPr lang="en-US" dirty="0"/>
              <a:t>Pipe analysis into AI trade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6A4911-AA33-4D85-9ED2-4ED3E34CC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069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40B6F-4AE1-9147-87C0-59F6A221A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2624938"/>
            <a:ext cx="3706762" cy="1608124"/>
          </a:xfrm>
        </p:spPr>
        <p:txBody>
          <a:bodyPr>
            <a:normAutofit/>
          </a:bodyPr>
          <a:lstStyle/>
          <a:p>
            <a:r>
              <a:rPr lang="en-US" sz="4000" b="1" dirty="0"/>
              <a:t>Questions?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4BA42F-E361-4B0D-BDED-F826C0583F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201" r="1" b="1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80D128-A730-4DF7-825C-652920567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6984" y="6248400"/>
            <a:ext cx="551167" cy="377825"/>
          </a:xfrm>
        </p:spPr>
        <p:txBody>
          <a:bodyPr/>
          <a:lstStyle/>
          <a:p>
            <a:fld id="{15F22A96-E315-5548-B0BD-50EB9E02AB86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7918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622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1F63BB-EC7F-44FA-A89C-863BA41E38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51" t="4897" r="1" b="419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45F67A4-7428-47F3-AE14-8CA43D976E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1" name="Freeform 5">
            <a:extLst>
              <a:ext uri="{FF2B5EF4-FFF2-40B4-BE49-F238E27FC236}">
                <a16:creationId xmlns:a16="http://schemas.microsoft.com/office/drawing/2014/main" id="{F4A20210-FA90-4B6D-8D2E-1B90054E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3" name="Freeform 14">
            <a:extLst>
              <a:ext uri="{FF2B5EF4-FFF2-40B4-BE49-F238E27FC236}">
                <a16:creationId xmlns:a16="http://schemas.microsoft.com/office/drawing/2014/main" id="{39213B44-68B7-47E7-B506-5C79FCF80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084D60-65A6-45F8-8C17-3529E43F1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44A2572-2BF1-4C8E-AF59-F3AD411D89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5DF3485-B455-470C-8FA8-A1BDE087B8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5E9DCD0-EE49-4CB4-89B6-C25F9861C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713CF62-C96C-44E9-8C28-E3F2C6E7C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D06558F-07E9-4D78-A6F3-8BCFA9E734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12D8773-83C0-4D51-9E1F-046DA7DA0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880C3FB-3E2E-4054-A6D1-38176D6E2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505591A-6112-4B84-8E9E-923E43C4E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4884290-8E39-4425-BB4F-48D955C1F8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0C383A3-6D77-41CE-8121-498BC3BA5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120A319-4A10-4542-B48C-5FB2714C4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B15B038-50ED-419D-B142-C96EE418B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BAFF2F4-75B2-4498-8559-BAE80D89B4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56AE167-8087-4A4B-B41D-5658EEBA6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D353E8A-CBA6-44F9-9C00-D0AD27C96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A2C318A-A79F-4CAD-BA7A-51427BF9ED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F2996E3-5E01-4F22-B23C-7CD0CF72C4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60F6BC4-AB51-4DE7-B83C-E71FE4EC86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F65FC1C-93BF-4ACA-BF17-17372DD10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9F9913C-8CCE-4D56-9D2A-0C2D68667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0EDD18C-1AAD-48E5-AAAD-73F4B5643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2D7A5C4-18C8-43E9-A50A-F87A362C85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A0C484E-A224-4DB0-8C34-89BE54BD1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9BB438E-A25F-4A7F-B209-8899B7CEC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F8BA6DC-B1E9-4F32-A5CC-8F61976B69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F6D95B2-1C8D-4156-AB05-523619B4F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88409AD-A77F-4304-9E8B-08A4891C7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62AD08A-B385-4D18-B948-8D53B3918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32A413E-FF1A-46B1-BF8B-3C1C408B3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CFF4E44-2BEB-4FAE-97C9-BC6E8296D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0486C0A-9B93-46B8-932F-876BE26CE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429BF5D-8D5B-4A48-89EE-8B779826E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DC996EE-5EB1-4943-A1E8-70810CBD6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2F833C8-E3CE-4399-B78B-9DD0EEA64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07C92DB2-78F1-4872-B9C7-C658A7886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1F8A2FAA-05E1-448E-A606-FA9D67036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5AAB5D1-1672-4825-88A7-D93923475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2CAAFDB-2BA2-4D04-8B8B-1241D5EC09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C381B3C-0009-451B-BCB3-48F7810C1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A10544C-1EAD-47FB-A17E-52C6222826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2540B37-D854-4525-93F8-410685438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7450DFE8-D07F-435C-B5A2-47D126FD9F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6C1A6513-2D5D-458C-B841-D5DD9844B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9931CF18-850E-41CD-823E-D311BD5CC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4497A09-1B1C-4EB6-B728-6FC3A1C125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FA60DE04-F3E8-437E-A2E4-A8A7BA01C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DBBA541-852C-4AE6-82E8-6BD13AFB4F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2FC3362F-AD7E-45D7-BE85-7C8DD8134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CD83E0F-C8AF-4D52-94DB-CD949A2B1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0D5F865-890F-483F-B407-516CE6D22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DE6A2505-E617-4419-AB05-10B779B5C2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BDFF0D66-52FC-4F64-B67F-72D9EFEED1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CC72040-7945-4051-989C-2B728F6D50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96EB6302-2333-45D4-AE20-B0F6D45CC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EECC1105-D16E-411D-B4B7-80BF039BF9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C7D2F518-4540-44DE-BC62-7D598EC99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F19566BC-880A-4113-A9C4-0017E5184C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18E7D73-F4E4-4F5D-AFF9-EE491954A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8D0988A2-3571-4C16-BDEF-58254F04E5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4550BAC8-41FE-4300-910B-EE7BBD7A0C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38CD175C-18A7-4589-8C46-A61FEF6D9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6BE3031-FD1C-443C-9889-243CEEAEDF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7E37BF5D-3732-41F2-B9AF-A56C9214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077B6718-917A-4A01-BCF8-5C6E1217B2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1C23AB5B-98FB-43F1-B590-BBA79814F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D6EEC146-226B-4C83-9C1B-DD5495DE16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9C24D094-41EF-4CA2-9834-B04793FA1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8DA46AD8-674F-46C3-8A22-280F78F91A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AE9D757B-CD9D-447C-8780-79F2FF875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276B76E9-7342-43BC-B629-9180ABF57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3F25F68A-2DCB-4183-86F1-3428326E5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BA5FA913-066C-4504-A753-026056454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6A6E50AC-CA1E-4DD3-B85F-1720C019E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1224B2B1-DBD8-4BA8-8CEB-BFAC8A15D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DEFE1E7-69A3-47F5-B8B8-C0898281B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66F1F489-762E-4979-9EBC-50A62330B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27DF22C-20E6-4DED-B405-1B26C5218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236FD8D7-6E0F-468E-B8C4-F4E6707112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D4FEABD-CFD0-4F40-ABD8-3A5CAD29F9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46333" y="1552423"/>
            <a:ext cx="4513792" cy="2819398"/>
          </a:xfrm>
        </p:spPr>
        <p:txBody>
          <a:bodyPr>
            <a:normAutofit/>
          </a:bodyPr>
          <a:lstStyle/>
          <a:p>
            <a:r>
              <a:rPr lang="en-US" sz="6000" b="1" dirty="0"/>
              <a:t>Intelligent Derivations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1967BA-E88D-2D40-9347-E0DD74C66A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8960" y="4371822"/>
            <a:ext cx="3356597" cy="1686158"/>
          </a:xfrm>
        </p:spPr>
        <p:txBody>
          <a:bodyPr>
            <a:noAutofit/>
          </a:bodyPr>
          <a:lstStyle/>
          <a:p>
            <a:r>
              <a:rPr lang="en-US" sz="2000" dirty="0"/>
              <a:t>Ashley Guidot,</a:t>
            </a:r>
          </a:p>
          <a:p>
            <a:r>
              <a:rPr lang="en-US" sz="2000" dirty="0"/>
              <a:t>Vishwanath Subramanian,</a:t>
            </a:r>
          </a:p>
          <a:p>
            <a:r>
              <a:rPr lang="en-US" sz="2000" dirty="0"/>
              <a:t>John Weldon,</a:t>
            </a:r>
          </a:p>
          <a:p>
            <a:r>
              <a:rPr lang="en-US" sz="2000" dirty="0"/>
              <a:t>AND FORREST Surles</a:t>
            </a:r>
          </a:p>
        </p:txBody>
      </p:sp>
    </p:spTree>
    <p:extLst>
      <p:ext uri="{BB962C8B-B14F-4D97-AF65-F5344CB8AC3E}">
        <p14:creationId xmlns:p14="http://schemas.microsoft.com/office/powerpoint/2010/main" val="1086123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9F8E4-8A0C-B64D-B517-3520B29A3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r>
              <a:rPr lang="en-US" sz="4000" b="1" dirty="0"/>
              <a:t>Executive Summary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8D4A74F-A98F-41EC-9D1F-BDB890FD55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8400586"/>
              </p:ext>
            </p:extLst>
          </p:nvPr>
        </p:nvGraphicFramePr>
        <p:xfrm>
          <a:off x="685800" y="2406400"/>
          <a:ext cx="10131425" cy="3384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61F564-6908-4371-95A5-307D390E8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459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1FF2C-4E47-834D-993E-0C1C6FB78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6143423" cy="1456267"/>
          </a:xfrm>
        </p:spPr>
        <p:txBody>
          <a:bodyPr>
            <a:normAutofit/>
          </a:bodyPr>
          <a:lstStyle/>
          <a:p>
            <a:r>
              <a:rPr lang="en-US" sz="4000" b="1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89822-91FA-6747-B1A5-A704FE1FF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910" y="1612883"/>
            <a:ext cx="6143424" cy="2266902"/>
          </a:xfrm>
        </p:spPr>
        <p:txBody>
          <a:bodyPr>
            <a:normAutofit/>
          </a:bodyPr>
          <a:lstStyle/>
          <a:p>
            <a:r>
              <a:rPr lang="en-US" sz="2400" dirty="0"/>
              <a:t>Create practical application to test historic stock data and predict future performance applying lessons learned throughout course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AC4473-5A6A-4487-A5CE-EEFDC98DD7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21" r="28306" b="1"/>
          <a:stretch/>
        </p:blipFill>
        <p:spPr>
          <a:xfrm flipH="1">
            <a:off x="29151" y="3661911"/>
            <a:ext cx="3875491" cy="3188307"/>
          </a:xfrm>
          <a:custGeom>
            <a:avLst/>
            <a:gdLst/>
            <a:ahLst/>
            <a:cxnLst/>
            <a:rect l="l" t="t" r="r" b="b"/>
            <a:pathLst>
              <a:path w="3039855" h="2500842">
                <a:moveTo>
                  <a:pt x="1663658" y="0"/>
                </a:moveTo>
                <a:cubicBezTo>
                  <a:pt x="2180490" y="0"/>
                  <a:pt x="2642278" y="235674"/>
                  <a:pt x="2947417" y="605417"/>
                </a:cubicBezTo>
                <a:lnTo>
                  <a:pt x="3039855" y="729032"/>
                </a:lnTo>
                <a:lnTo>
                  <a:pt x="3039855" y="2500842"/>
                </a:lnTo>
                <a:lnTo>
                  <a:pt x="226952" y="2500842"/>
                </a:lnTo>
                <a:lnTo>
                  <a:pt x="155401" y="2366679"/>
                </a:lnTo>
                <a:cubicBezTo>
                  <a:pt x="55691" y="2153127"/>
                  <a:pt x="0" y="1914896"/>
                  <a:pt x="0" y="1663658"/>
                </a:cubicBezTo>
                <a:cubicBezTo>
                  <a:pt x="0" y="744845"/>
                  <a:pt x="744845" y="0"/>
                  <a:pt x="1663658" y="0"/>
                </a:cubicBezTo>
                <a:close/>
              </a:path>
            </a:pathLst>
          </a:cu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8B25CAD-A790-499A-926B-116E10915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7" name="Freeform 98">
              <a:extLst>
                <a:ext uri="{FF2B5EF4-FFF2-40B4-BE49-F238E27FC236}">
                  <a16:creationId xmlns:a16="http://schemas.microsoft.com/office/drawing/2014/main" id="{76E29510-9A59-43B9-BA40-BF403A9F6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41DCF14-C3EC-4A84-9BCB-CE7374306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323473CE-82AD-4D8D-A232-68772F8249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6C67ADA3-E620-4348-8071-F9721E422B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221526D8-6171-42B9-BB1D-D4EBD07C93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D918272C-9574-485F-8DBA-E779254B6C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414CAA3E-D915-4597-85D4-DF416AF539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749FF6F-6DEA-46A3-A01C-82BD294181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8853F97E-C428-43BB-903E-E63D7A05DE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FD4EE22F-D9F6-499B-8595-2CA950937E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0A598804-7127-47FC-8A02-C6E2FD0D7A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12A35C24-2BAE-4314-BBF5-81A17F92E1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73A33BF9-E8C7-47A3-BFF6-5419153F72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B8707F62-2F29-4FF0-A976-55E199600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3D9DB8BF-BBA2-4465-8B80-B354B3A5BA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1C237BA7-462C-4ABE-B089-4C8938F821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E14D5F33-8377-427F-B4D1-8B783BF48E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68114C18-86CF-412F-81BD-4856E83CDB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ECF1CFD5-877F-4D23-9186-ABBE606058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FD718FB9-83BB-4BFB-ACF6-7D0A681BB7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99B007F5-E4FE-4A8F-813F-CC2740BD2E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41345DFB-742B-4F09-B75A-05377FD401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7B4845AC-E70E-40A2-9491-05B2DBB92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F4111F64-514D-4447-86EB-D665455248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B20169F1-F2D1-4726-8423-DBB5FE0714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69F80247-CF53-4374-81E2-475BDD5210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FA5F5D72-947B-414E-8FDD-BBA2BCB95B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C3AECE77-F2AF-4FCA-9C0E-A3E154EF49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A357807F-7199-418E-A0A9-B64105ECD2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374400BB-9AFD-4FE0-890E-888B089C26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6B161EE8-5F23-490A-9728-F35D68DF90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EF4E71C7-716A-43DB-8B25-45D376E5D1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CCC85AEA-CCD1-4DF7-8916-0F72027ED7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135A1AE-41A5-4D62-8EDA-7E2AE30EF6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F3CFD903-54FF-40B5-8645-48F3E463AE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250B0D3E-699D-4045-9BD5-B4CF69C20B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B430A3E5-50DB-4A25-A497-A9AABF4CD8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A1B0E32C-6B1D-4061-8FE9-49FE8F48E2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5933DD09-EE89-4852-AAB4-7C42FEB01C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211394FF-3D41-4AC3-BF43-D84C4453F9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8E419255-A9D6-42DD-A394-F5330A6F36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7B92B858-83FE-42E7-B526-734880D077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1AC09C3A-8718-4FF6-89BE-385091356D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1ACA67A3-5C58-4B01-9A72-136D48845E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9C479D8B-24CE-4B25-A4B4-1D411A4502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9BF48C75-7374-42F2-A159-526789C343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D809A4AF-4DE5-4BEA-9D5A-A5236E9AF3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B3EF6033-DAB6-40AE-904A-9B445DBD6E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6FAF6D3-9004-48E4-9A1F-BF36CEF7C7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45BF9CAE-C7FC-4A40-83EC-8D4FA543E0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C9D1F7A5-8E54-4E36-9FBB-68F82877C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2E9B55B9-3B64-43D0-B20B-63D1E69CE3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AD5DB75D-0B80-49D5-ABF8-FB393DC83B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F3F5F929-EAAF-471A-9E35-6DCDC3566C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E4C2BEB3-0299-4A25-830D-6E2DF9FDC8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04E342A0-615D-466D-9404-CA8BBCEEF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6BDFFE1C-1E19-4EF4-A1B2-204A04E341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6731123C-8680-4E7A-AF54-969919D30C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8F1F0F71-5F67-496A-85EC-C8272FC6DE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4EE0D13E-74B4-46D8-9CEB-993A9B02BB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BBC0AC4E-E40A-4D25-B178-B28024D5DB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A143B7E6-35F6-4AAF-B75E-D0E3B1CC3B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8DAAF768-2A67-4FCC-B682-7B14D4699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9A5A9193-6968-40A2-9E95-40B9A300A1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85F665EA-A27F-453A-9F57-4D4B9CE646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4F6B94B3-C73B-4B26-A066-A4A6EB6920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2C87A408-F5B1-4397-9A9F-65844D7EFB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B9AC2E82-FE6E-420B-9AB8-7939E196CE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BAE5E1C4-5F11-44DF-9A63-A3AB706FCC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3236581D-1127-4822-B364-203311850B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CF6AFBC9-9C55-4BB4-8DD3-CBFB9D9596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3312F76C-C542-4FF1-88A9-12DED608E7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AC1AEC1F-364C-4A2C-8798-18571170F7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4960AF63-51EE-4474-9693-18C3FFC5F5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1E186998-8FFC-4B8E-9664-A3EB3DA93F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A00B2A7C-644E-4B02-8949-68AC413D14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0923CE8B-E88E-4585-A698-30BB686DFE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21148CFA-ECD4-4847-91CE-7E8206F840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DFAB4226-9991-4F5E-B43B-D873A909D2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C8548911-9FE4-446D-BD3E-DC72AEF2D6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811B40AE-63DC-41CA-B0D1-EF99F055F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99" name="Freeform 17">
              <a:extLst>
                <a:ext uri="{FF2B5EF4-FFF2-40B4-BE49-F238E27FC236}">
                  <a16:creationId xmlns:a16="http://schemas.microsoft.com/office/drawing/2014/main" id="{07BB2A43-A75C-4A17-B68F-E6AB75EE03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40A0BDF4-301A-4EE4-A77D-BD245F18E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C4924D57-94BA-40F5-BF53-9B23F7213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A14F8BCB-338A-49F5-BB9D-626C7A0CC9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FF2B5EF4-FFF2-40B4-BE49-F238E27FC236}">
                    <a16:creationId xmlns:a16="http://schemas.microsoft.com/office/drawing/2014/main" id="{DEFC0D9E-285A-4D86-8A71-B985BA8335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57015B3C-B28A-40F0-B53A-91B3B9C5FA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1DFD7530-F83D-4D23-9B1F-F8DA8CD5AF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4DC34F9A-64D4-48B5-8E5A-ED0E339253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3ED77B99-47E0-4D0B-B185-7F5E1B61C0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EC09C835-22F6-4E14-9BBE-11DD233346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A02419A0-4AA5-4985-B606-94268DE415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1503FA27-7544-400B-8706-FE12A9B316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DD404C57-DD6C-454E-BE13-90369095B1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5ABEA11C-C6F5-4FAB-9F3F-384EF23D6C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7CAEDBBC-2C01-496B-929B-849F1CB53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2894D4ED-61CE-46A2-9092-A00B9E8377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1C5D0262-1B14-45D6-937F-B6D6A915DC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3C7684CB-4F98-4EC9-A35B-1E903CEE6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5C25B956-861C-47EE-9D4D-E31C24538E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3DD61AAC-D277-4D2E-AB51-8DDB489040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4A4BA2A9-697F-45E1-8363-5E61A4207E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FD517C0E-A6EE-4A86-9F4C-434CD71915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98C170BA-831C-4BA4-A286-65E66E9C46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0EAA6EC5-E2BD-492B-9A8B-C27A76AC6C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8485DB25-AEEB-4180-9A14-2CEB267D4F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807A4361-79A5-47AA-98FE-01640EE424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F672975E-CAD3-46F3-BDA2-902C8237DC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15679262-AA08-4D50-AB3F-E6F9B4D1D8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61E32D5A-0C93-4E13-B049-914A2F1D29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941EC8F6-AF84-43B6-9400-F73F6FBADE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E75F074A-16C0-4748-BD13-64A7C32F6A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ECB3D608-CA7C-470E-9AAA-8389005F53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7AB4FD7D-4E8A-4455-933E-99E52E0B49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7416DF40-A568-431F-B63F-C32A9175B8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1B25E07C-A0EC-4DCF-88EC-51BB5C3FC3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96C7DC41-3ADA-4989-AE2A-0F8D9DFCC9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6AE2AB88-5EAC-41EC-98BF-FACD6A2115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94E0B17E-9282-4983-AEB1-2B123998A3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986E83F1-9CCB-448B-89C9-F55B273BF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1621D911-2A84-468C-9244-743E3E18D7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B29971DC-3B38-4403-ABC9-880A06EBAC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F2D65D61-4C71-4851-B377-83369B3889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804A736D-4A39-4E06-B7A7-2217CEB4EC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>
                <a:extLst>
                  <a:ext uri="{FF2B5EF4-FFF2-40B4-BE49-F238E27FC236}">
                    <a16:creationId xmlns:a16="http://schemas.microsoft.com/office/drawing/2014/main" id="{33B1531E-B3AC-480D-A8CD-836E8C1788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CF076B49-2AA3-4C05-9E50-CFF9137184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FE506FE5-22A7-42E7-BEB9-5442E79184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5D634CEF-DD74-4EC0-B7F4-3884BAF106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C4AD2728-E4B9-487D-A682-5E21DD15BB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C422CD3C-92C4-473C-9E31-85A594F6BE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71509C2B-9D23-4008-B6A1-2407688209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007ACD51-E44F-4AF8-8F61-F276D7134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EF5BDAF9-2B69-4209-BE1F-6C5D8A1DFF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9DA27782-8E1F-422F-B106-31C0E1216D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8E8A221D-84EC-47C2-A895-8253858153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F08A0E1C-6626-4DD8-83BE-E83E2DFC84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7360D67F-521C-4D9A-B2B1-392386EA51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Connector 154">
                <a:extLst>
                  <a:ext uri="{FF2B5EF4-FFF2-40B4-BE49-F238E27FC236}">
                    <a16:creationId xmlns:a16="http://schemas.microsoft.com/office/drawing/2014/main" id="{F29669A1-CC36-41F4-B0F1-B720DB9894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7DC3ADA6-152F-4D7B-9ABD-30DC8F7A2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1F6CA5EE-56FA-4EF7-9EC7-BC3FB217ED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703F9222-217B-48EB-8878-EC0B32E322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>
                <a:extLst>
                  <a:ext uri="{FF2B5EF4-FFF2-40B4-BE49-F238E27FC236}">
                    <a16:creationId xmlns:a16="http://schemas.microsoft.com/office/drawing/2014/main" id="{B48B9A73-A26B-43DB-9BB2-5658871FEA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>
                <a:extLst>
                  <a:ext uri="{FF2B5EF4-FFF2-40B4-BE49-F238E27FC236}">
                    <a16:creationId xmlns:a16="http://schemas.microsoft.com/office/drawing/2014/main" id="{EDF9DD53-6F04-4203-B61A-240676B7F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01065752-DE28-425C-8987-168FE9F510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>
                <a:extLst>
                  <a:ext uri="{FF2B5EF4-FFF2-40B4-BE49-F238E27FC236}">
                    <a16:creationId xmlns:a16="http://schemas.microsoft.com/office/drawing/2014/main" id="{4B78A37C-B329-45F9-AF83-26D5CD8265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FB70B126-9812-487A-AB78-CBCB1B32D7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>
                <a:extLst>
                  <a:ext uri="{FF2B5EF4-FFF2-40B4-BE49-F238E27FC236}">
                    <a16:creationId xmlns:a16="http://schemas.microsoft.com/office/drawing/2014/main" id="{62A622F7-EC16-4F46-83B7-7A7DBCF99A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>
                <a:extLst>
                  <a:ext uri="{FF2B5EF4-FFF2-40B4-BE49-F238E27FC236}">
                    <a16:creationId xmlns:a16="http://schemas.microsoft.com/office/drawing/2014/main" id="{5607D488-F3A1-4FF6-9C5C-B4C1E147A2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>
                <a:extLst>
                  <a:ext uri="{FF2B5EF4-FFF2-40B4-BE49-F238E27FC236}">
                    <a16:creationId xmlns:a16="http://schemas.microsoft.com/office/drawing/2014/main" id="{FDD48CAD-8E9A-434C-9F7E-6031DA9A6A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>
                <a:extLst>
                  <a:ext uri="{FF2B5EF4-FFF2-40B4-BE49-F238E27FC236}">
                    <a16:creationId xmlns:a16="http://schemas.microsoft.com/office/drawing/2014/main" id="{F70B9979-DEC4-48B9-9462-E3631AC96A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>
                <a:extLst>
                  <a:ext uri="{FF2B5EF4-FFF2-40B4-BE49-F238E27FC236}">
                    <a16:creationId xmlns:a16="http://schemas.microsoft.com/office/drawing/2014/main" id="{ADB15ACD-534F-474C-8B1A-8F5B94AEFD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DFFE368-637C-4309-ABAC-BDCED29B6B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7D3E8255-AD5A-48F8-B948-7BF97DBEE7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784682BD-D253-4704-BB29-6D9C7D3006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>
                <a:extLst>
                  <a:ext uri="{FF2B5EF4-FFF2-40B4-BE49-F238E27FC236}">
                    <a16:creationId xmlns:a16="http://schemas.microsoft.com/office/drawing/2014/main" id="{34113DE4-AE89-4F45-9B12-61B04E3E78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>
                <a:extLst>
                  <a:ext uri="{FF2B5EF4-FFF2-40B4-BE49-F238E27FC236}">
                    <a16:creationId xmlns:a16="http://schemas.microsoft.com/office/drawing/2014/main" id="{8437CF76-AF2F-46BC-9579-872625F1AB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>
                <a:extLst>
                  <a:ext uri="{FF2B5EF4-FFF2-40B4-BE49-F238E27FC236}">
                    <a16:creationId xmlns:a16="http://schemas.microsoft.com/office/drawing/2014/main" id="{AF2AF364-8140-40A5-9AC8-00C03DA479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>
                <a:extLst>
                  <a:ext uri="{FF2B5EF4-FFF2-40B4-BE49-F238E27FC236}">
                    <a16:creationId xmlns:a16="http://schemas.microsoft.com/office/drawing/2014/main" id="{AFBA166C-DB92-475D-B0D3-1F7EB2B81A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Straight Connector 175">
                <a:extLst>
                  <a:ext uri="{FF2B5EF4-FFF2-40B4-BE49-F238E27FC236}">
                    <a16:creationId xmlns:a16="http://schemas.microsoft.com/office/drawing/2014/main" id="{583F60B4-E774-4D4F-BC7C-A171BB617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Straight Connector 176">
                <a:extLst>
                  <a:ext uri="{FF2B5EF4-FFF2-40B4-BE49-F238E27FC236}">
                    <a16:creationId xmlns:a16="http://schemas.microsoft.com/office/drawing/2014/main" id="{EF18C06C-0984-4FAA-952A-9CBFC0F95C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Straight Connector 177">
                <a:extLst>
                  <a:ext uri="{FF2B5EF4-FFF2-40B4-BE49-F238E27FC236}">
                    <a16:creationId xmlns:a16="http://schemas.microsoft.com/office/drawing/2014/main" id="{BDE44802-FF06-46DC-9F7E-D2A329BB2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C592B24F-C9CF-4292-87F2-5175D15A4B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146" r="-3" b="-3"/>
          <a:stretch/>
        </p:blipFill>
        <p:spPr>
          <a:xfrm>
            <a:off x="7069201" y="-3863"/>
            <a:ext cx="5119141" cy="4268408"/>
          </a:xfrm>
          <a:custGeom>
            <a:avLst/>
            <a:gdLst/>
            <a:ahLst/>
            <a:cxnLst/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5A833-1666-4848-A1A0-546F6A7B3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058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DC94D-1CF0-4787-B202-7637B5B46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sz="4000" b="1" dirty="0"/>
              <a:t>Group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B81BE-02F9-4D7F-BB78-AF073CEC7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172" y="1728088"/>
            <a:ext cx="5986504" cy="4725178"/>
          </a:xfrm>
        </p:spPr>
        <p:txBody>
          <a:bodyPr anchor="ctr">
            <a:normAutofit/>
          </a:bodyPr>
          <a:lstStyle/>
          <a:p>
            <a:pPr lvl="1"/>
            <a:r>
              <a:rPr lang="en-US" sz="2000" dirty="0"/>
              <a:t>Ashley – create API connections, collect stock data and cleanup, and calculations</a:t>
            </a:r>
          </a:p>
          <a:p>
            <a:pPr lvl="1"/>
            <a:r>
              <a:rPr lang="en-US" sz="2000" dirty="0"/>
              <a:t>John – implement risk tolerance and strategy selection logic</a:t>
            </a:r>
          </a:p>
          <a:p>
            <a:pPr lvl="1"/>
            <a:r>
              <a:rPr lang="en-US" sz="2000" dirty="0"/>
              <a:t>Vishwanath – project management, back-testing framework, and deep learning models</a:t>
            </a:r>
          </a:p>
          <a:p>
            <a:pPr lvl="1"/>
            <a:r>
              <a:rPr lang="en-US" sz="2000" dirty="0"/>
              <a:t>Forrest – develop user stories and documentation</a:t>
            </a:r>
          </a:p>
          <a:p>
            <a:pPr lvl="1"/>
            <a:r>
              <a:rPr lang="en-US" sz="2000" dirty="0"/>
              <a:t>All – visualization, analysis, and presentation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A13BEF-BDFD-4F8D-8AF7-7C1C2EEDD7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077" y="1866900"/>
            <a:ext cx="5451021" cy="381571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E09D82-0809-42BD-A0AB-8EA13D8E1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882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527B5-8967-4E5A-8F9D-BC09C4836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Stocks chosen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9D5739-1008-4579-B250-8977D703D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5907" y="415971"/>
            <a:ext cx="4091587" cy="23015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F8AF787-A2D3-44F1-91D0-4A506BFBD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3181" y="2142067"/>
            <a:ext cx="3994135" cy="26636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377354-9737-4820-83E5-AD02D67231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115" y="4432300"/>
            <a:ext cx="4041972" cy="2123383"/>
          </a:xfrm>
          <a:prstGeom prst="rect">
            <a:avLst/>
          </a:prstGeom>
        </p:spPr>
      </p:pic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C9DDBEB5-740D-4B21-9578-B83A3C3B65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90375360"/>
              </p:ext>
            </p:extLst>
          </p:nvPr>
        </p:nvGraphicFramePr>
        <p:xfrm>
          <a:off x="3257051" y="1966640"/>
          <a:ext cx="2164880" cy="44619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F5488790-0CEC-4F47-A7E6-34E4BEF442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76968"/>
              </p:ext>
            </p:extLst>
          </p:nvPr>
        </p:nvGraphicFramePr>
        <p:xfrm>
          <a:off x="808408" y="1966639"/>
          <a:ext cx="2014667" cy="44619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E2A21F-1851-4F0C-8DA9-46C7F917B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719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3309D-C3BD-4488-8C1F-B69066282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277" y="1030288"/>
            <a:ext cx="4954769" cy="1035579"/>
          </a:xfrm>
        </p:spPr>
        <p:txBody>
          <a:bodyPr>
            <a:normAutofit/>
          </a:bodyPr>
          <a:lstStyle/>
          <a:p>
            <a:r>
              <a:rPr lang="en-US" sz="4000" b="1" dirty="0"/>
              <a:t>Stock calculations </a:t>
            </a:r>
          </a:p>
        </p:txBody>
      </p:sp>
      <p:sp>
        <p:nvSpPr>
          <p:cNvPr id="2056" name="Rounded Rectangle 12">
            <a:extLst>
              <a:ext uri="{FF2B5EF4-FFF2-40B4-BE49-F238E27FC236}">
                <a16:creationId xmlns:a16="http://schemas.microsoft.com/office/drawing/2014/main" id="{192E506C-B8F6-474C-8DF2-C24D93C1BD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976" y="626261"/>
            <a:ext cx="2627580" cy="2138591"/>
          </a:xfrm>
          <a:prstGeom prst="roundRect">
            <a:avLst>
              <a:gd name="adj" fmla="val 7505"/>
            </a:avLst>
          </a:pr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E4FCBB-7E2D-4002-A878-E3F318C97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276" y="1006033"/>
            <a:ext cx="2398979" cy="1381230"/>
          </a:xfrm>
          <a:prstGeom prst="roundRect">
            <a:avLst>
              <a:gd name="adj" fmla="val 5453"/>
            </a:avLst>
          </a:prstGeom>
          <a:ln w="50800" cap="sq" cmpd="dbl">
            <a:noFill/>
            <a:miter lim="800000"/>
          </a:ln>
          <a:effectLst/>
        </p:spPr>
      </p:pic>
      <p:sp>
        <p:nvSpPr>
          <p:cNvPr id="75" name="Rounded Rectangle 14">
            <a:extLst>
              <a:ext uri="{FF2B5EF4-FFF2-40B4-BE49-F238E27FC236}">
                <a16:creationId xmlns:a16="http://schemas.microsoft.com/office/drawing/2014/main" id="{F49E2331-EDC5-4C03-8184-32BB55FB4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9909" y="626261"/>
            <a:ext cx="2627580" cy="2138591"/>
          </a:xfrm>
          <a:prstGeom prst="roundRect">
            <a:avLst>
              <a:gd name="adj" fmla="val 7505"/>
            </a:avLst>
          </a:pr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Setting up Alpaca API for algorithmic trading – Towards AI — The Best of  Tech, Science, and Engineering">
            <a:extLst>
              <a:ext uri="{FF2B5EF4-FFF2-40B4-BE49-F238E27FC236}">
                <a16:creationId xmlns:a16="http://schemas.microsoft.com/office/drawing/2014/main" id="{88C4A17A-FDD9-42DB-9E99-F203BDBB8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84209" y="1096903"/>
            <a:ext cx="2398979" cy="1199489"/>
          </a:xfrm>
          <a:prstGeom prst="roundRect">
            <a:avLst>
              <a:gd name="adj" fmla="val 5453"/>
            </a:avLst>
          </a:prstGeom>
          <a:noFill/>
          <a:ln w="50800" cap="sq" cmpd="dbl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ounded Rectangle 10">
            <a:extLst>
              <a:ext uri="{FF2B5EF4-FFF2-40B4-BE49-F238E27FC236}">
                <a16:creationId xmlns:a16="http://schemas.microsoft.com/office/drawing/2014/main" id="{55ABC612-4558-4890-8E35-314A822F6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975" y="2942652"/>
            <a:ext cx="5433751" cy="3284719"/>
          </a:xfrm>
          <a:prstGeom prst="roundRect">
            <a:avLst>
              <a:gd name="adj" fmla="val 7505"/>
            </a:avLst>
          </a:pr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C22754-36E8-46B4-9BDB-B58C0FCA87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276" y="4055222"/>
            <a:ext cx="5204358" cy="1044969"/>
          </a:xfrm>
          <a:prstGeom prst="roundRect">
            <a:avLst>
              <a:gd name="adj" fmla="val 5453"/>
            </a:avLst>
          </a:prstGeom>
          <a:ln w="50800" cap="sq" cmpd="dbl">
            <a:noFill/>
            <a:miter lim="800000"/>
          </a:ln>
          <a:effectLst/>
        </p:spPr>
      </p:pic>
      <p:sp>
        <p:nvSpPr>
          <p:cNvPr id="2057" name="Content Placeholder 2053">
            <a:extLst>
              <a:ext uri="{FF2B5EF4-FFF2-40B4-BE49-F238E27FC236}">
                <a16:creationId xmlns:a16="http://schemas.microsoft.com/office/drawing/2014/main" id="{154EC29D-AEBE-40CA-A239-5AFCADA08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2514" y="2015204"/>
            <a:ext cx="4815746" cy="4246033"/>
          </a:xfrm>
        </p:spPr>
        <p:txBody>
          <a:bodyPr>
            <a:normAutofit/>
          </a:bodyPr>
          <a:lstStyle/>
          <a:p>
            <a:r>
              <a:rPr lang="en-US" sz="2400" dirty="0"/>
              <a:t>Pulled data from Alpaca</a:t>
            </a:r>
          </a:p>
          <a:p>
            <a:pPr lvl="1"/>
            <a:r>
              <a:rPr lang="en-US" sz="2200" dirty="0"/>
              <a:t>Merged data due to free limits</a:t>
            </a:r>
          </a:p>
          <a:p>
            <a:pPr lvl="1"/>
            <a:r>
              <a:rPr lang="en-US" sz="2200" dirty="0"/>
              <a:t>Selected VOO as control stock</a:t>
            </a:r>
          </a:p>
          <a:p>
            <a:r>
              <a:rPr lang="en-US" sz="2400" dirty="0"/>
              <a:t>Calculated:</a:t>
            </a:r>
          </a:p>
          <a:p>
            <a:pPr lvl="1"/>
            <a:r>
              <a:rPr lang="en-US" sz="2200" dirty="0"/>
              <a:t>Covariance</a:t>
            </a:r>
          </a:p>
          <a:p>
            <a:pPr lvl="1"/>
            <a:r>
              <a:rPr lang="en-US" sz="2200" dirty="0"/>
              <a:t>Variance</a:t>
            </a:r>
          </a:p>
          <a:p>
            <a:pPr lvl="1"/>
            <a:r>
              <a:rPr lang="en-US" sz="2200" dirty="0"/>
              <a:t>Betas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2F1157-8E69-47FB-85D2-18094F088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260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8ECD3-CFC3-4510-96D8-1F428FC34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Stock visuals</a:t>
            </a:r>
          </a:p>
        </p:txBody>
      </p:sp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60189EDE-0D53-48DD-9AE8-25DB759F87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5606" y="0"/>
            <a:ext cx="6786394" cy="3615916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5" name="Content Placeholder 4" descr="Chart, histogram&#10;&#10;Description automatically generated">
            <a:extLst>
              <a:ext uri="{FF2B5EF4-FFF2-40B4-BE49-F238E27FC236}">
                <a16:creationId xmlns:a16="http://schemas.microsoft.com/office/drawing/2014/main" id="{CF032AE1-EBBF-483B-8EDE-48AA9AF113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596478"/>
            <a:ext cx="6085809" cy="326152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F414C6-E3B8-4D74-98CF-9C696B52D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790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CF8AC-B80C-4DEB-B413-D71B08668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788965" cy="827571"/>
          </a:xfrm>
        </p:spPr>
        <p:txBody>
          <a:bodyPr>
            <a:normAutofit/>
          </a:bodyPr>
          <a:lstStyle/>
          <a:p>
            <a:r>
              <a:rPr lang="en-US" sz="4000" b="1" dirty="0"/>
              <a:t>Portfolio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03E14-7BB2-4BAD-9EBC-B4D7AA925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28059"/>
            <a:ext cx="7338391" cy="5064815"/>
          </a:xfrm>
        </p:spPr>
        <p:txBody>
          <a:bodyPr>
            <a:normAutofit/>
          </a:bodyPr>
          <a:lstStyle/>
          <a:p>
            <a:r>
              <a:rPr lang="en-US" sz="2800" dirty="0"/>
              <a:t>Focus </a:t>
            </a:r>
          </a:p>
          <a:p>
            <a:pPr lvl="1"/>
            <a:r>
              <a:rPr lang="en-US" sz="2000" dirty="0"/>
              <a:t>Mean-Variance optimization </a:t>
            </a:r>
          </a:p>
          <a:p>
            <a:pPr lvl="1"/>
            <a:r>
              <a:rPr lang="en-US" sz="2000" dirty="0"/>
              <a:t>General Efficient Frontie</a:t>
            </a:r>
            <a:r>
              <a:rPr lang="en-US" sz="1800" dirty="0"/>
              <a:t>r</a:t>
            </a:r>
          </a:p>
          <a:p>
            <a:r>
              <a:rPr lang="en-US" sz="2800" dirty="0"/>
              <a:t>Cases</a:t>
            </a:r>
            <a:endParaRPr lang="en-US" sz="2800" b="1" dirty="0"/>
          </a:p>
          <a:p>
            <a:pPr lvl="1"/>
            <a:r>
              <a:rPr lang="en-US" sz="2000" dirty="0"/>
              <a:t>Maximum Sharpe</a:t>
            </a:r>
          </a:p>
          <a:p>
            <a:pPr lvl="1"/>
            <a:r>
              <a:rPr lang="en-US" sz="2000" dirty="0"/>
              <a:t>Minimum Volatility</a:t>
            </a:r>
          </a:p>
          <a:p>
            <a:r>
              <a:rPr lang="en-US" sz="2800" dirty="0"/>
              <a:t>Efficient Risk </a:t>
            </a:r>
            <a:r>
              <a:rPr lang="en-US" sz="3000" dirty="0"/>
              <a:t>Data Prep Highlights: </a:t>
            </a:r>
          </a:p>
          <a:p>
            <a:pPr lvl="1"/>
            <a:r>
              <a:rPr lang="en-US" sz="2000" dirty="0"/>
              <a:t>Set up returns &amp; COV data-frames</a:t>
            </a:r>
          </a:p>
          <a:p>
            <a:pPr lvl="1"/>
            <a:r>
              <a:rPr lang="en-US" sz="2000" dirty="0"/>
              <a:t>Use variance, volatility, and annualized portfolio return  to use as a base case</a:t>
            </a:r>
          </a:p>
          <a:p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EE4E572-A072-453F-9F12-025DB327C0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696527"/>
              </p:ext>
            </p:extLst>
          </p:nvPr>
        </p:nvGraphicFramePr>
        <p:xfrm>
          <a:off x="8441636" y="911084"/>
          <a:ext cx="3366542" cy="25179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3271">
                  <a:extLst>
                    <a:ext uri="{9D8B030D-6E8A-4147-A177-3AD203B41FA5}">
                      <a16:colId xmlns:a16="http://schemas.microsoft.com/office/drawing/2014/main" val="3850881705"/>
                    </a:ext>
                  </a:extLst>
                </a:gridCol>
                <a:gridCol w="1683271">
                  <a:extLst>
                    <a:ext uri="{9D8B030D-6E8A-4147-A177-3AD203B41FA5}">
                      <a16:colId xmlns:a16="http://schemas.microsoft.com/office/drawing/2014/main" val="2238122811"/>
                    </a:ext>
                  </a:extLst>
                </a:gridCol>
              </a:tblGrid>
              <a:tr h="407556">
                <a:tc>
                  <a:txBody>
                    <a:bodyPr/>
                    <a:lstStyle/>
                    <a:p>
                      <a:r>
                        <a:rPr lang="en-US" dirty="0"/>
                        <a:t>Measure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329710"/>
                  </a:ext>
                </a:extLst>
              </a:tr>
              <a:tr h="703453">
                <a:tc>
                  <a:txBody>
                    <a:bodyPr/>
                    <a:lstStyle/>
                    <a:p>
                      <a:r>
                        <a:rPr lang="en-US" dirty="0"/>
                        <a:t>Exp. Ann. Return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49.0%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9751762"/>
                  </a:ext>
                </a:extLst>
              </a:tr>
              <a:tr h="703453">
                <a:tc>
                  <a:txBody>
                    <a:bodyPr/>
                    <a:lstStyle/>
                    <a:p>
                      <a:r>
                        <a:rPr lang="en-US" dirty="0"/>
                        <a:t>Annual Volatility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33.0%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643777"/>
                  </a:ext>
                </a:extLst>
              </a:tr>
              <a:tr h="703453">
                <a:tc>
                  <a:txBody>
                    <a:bodyPr/>
                    <a:lstStyle/>
                    <a:p>
                      <a:r>
                        <a:rPr lang="en-US" dirty="0"/>
                        <a:t>Annual Variance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11.0%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64333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95C8807-D5DD-4BF8-A6B5-B2A00D1F4188}"/>
              </a:ext>
            </a:extLst>
          </p:cNvPr>
          <p:cNvSpPr txBox="1"/>
          <p:nvPr/>
        </p:nvSpPr>
        <p:spPr>
          <a:xfrm>
            <a:off x="8780792" y="499580"/>
            <a:ext cx="3027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15 Stocks Evenly Weighted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09C47B3-4281-46AF-8F24-3689F8CACD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635" y="3655837"/>
            <a:ext cx="3468143" cy="2866764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E877C2-374D-466D-A5F0-B50BDAA4D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82222" y="6157039"/>
            <a:ext cx="551167" cy="377825"/>
          </a:xfrm>
        </p:spPr>
        <p:txBody>
          <a:bodyPr/>
          <a:lstStyle/>
          <a:p>
            <a:fld id="{15F22A96-E315-5548-B0BD-50EB9E02AB86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2353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481</TotalTime>
  <Words>850</Words>
  <Application>Microsoft Office PowerPoint</Application>
  <PresentationFormat>Widescreen</PresentationFormat>
  <Paragraphs>205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-apple-system</vt:lpstr>
      <vt:lpstr>Arial</vt:lpstr>
      <vt:lpstr>Calibri</vt:lpstr>
      <vt:lpstr>Calibri Light</vt:lpstr>
      <vt:lpstr>Roboto</vt:lpstr>
      <vt:lpstr>Slack-Lato</vt:lpstr>
      <vt:lpstr>Celestial</vt:lpstr>
      <vt:lpstr>PowerPoint Presentation</vt:lpstr>
      <vt:lpstr>Intelligent Derivations</vt:lpstr>
      <vt:lpstr>Executive Summary</vt:lpstr>
      <vt:lpstr>Objective</vt:lpstr>
      <vt:lpstr>Group Approach</vt:lpstr>
      <vt:lpstr>Stocks chosen</vt:lpstr>
      <vt:lpstr>Stock calculations </vt:lpstr>
      <vt:lpstr>Stock visuals</vt:lpstr>
      <vt:lpstr>Portfolio Optimization</vt:lpstr>
      <vt:lpstr>Portfolio Optimization:  Max Sharpe </vt:lpstr>
      <vt:lpstr>Portfolio Optimization:  Min. Volatility</vt:lpstr>
      <vt:lpstr>Portfolio Optimization:  Efficient Risk</vt:lpstr>
      <vt:lpstr>User stories</vt:lpstr>
      <vt:lpstr>NEXT STEPS</vt:lpstr>
      <vt:lpstr>Questions?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John Weldon</dc:creator>
  <cp:lastModifiedBy>Forrest Surles</cp:lastModifiedBy>
  <cp:revision>72</cp:revision>
  <dcterms:created xsi:type="dcterms:W3CDTF">2021-10-05T01:49:58Z</dcterms:created>
  <dcterms:modified xsi:type="dcterms:W3CDTF">2021-10-07T00:50:55Z</dcterms:modified>
</cp:coreProperties>
</file>

<file path=docProps/thumbnail.jpeg>
</file>